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329"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330" r:id="rId20"/>
    <p:sldId id="275" r:id="rId21"/>
    <p:sldId id="276" r:id="rId22"/>
    <p:sldId id="278" r:id="rId23"/>
    <p:sldId id="332" r:id="rId24"/>
    <p:sldId id="333" r:id="rId25"/>
    <p:sldId id="279" r:id="rId26"/>
    <p:sldId id="280" r:id="rId27"/>
    <p:sldId id="281" r:id="rId28"/>
    <p:sldId id="284" r:id="rId29"/>
    <p:sldId id="282" r:id="rId30"/>
    <p:sldId id="285" r:id="rId31"/>
    <p:sldId id="286" r:id="rId32"/>
    <p:sldId id="287" r:id="rId33"/>
    <p:sldId id="288" r:id="rId34"/>
    <p:sldId id="289" r:id="rId35"/>
    <p:sldId id="290" r:id="rId36"/>
    <p:sldId id="291" r:id="rId37"/>
    <p:sldId id="292" r:id="rId38"/>
    <p:sldId id="298" r:id="rId39"/>
    <p:sldId id="293" r:id="rId40"/>
    <p:sldId id="300" r:id="rId41"/>
    <p:sldId id="294" r:id="rId42"/>
    <p:sldId id="295" r:id="rId43"/>
    <p:sldId id="296" r:id="rId44"/>
    <p:sldId id="301" r:id="rId45"/>
    <p:sldId id="302" r:id="rId46"/>
    <p:sldId id="303" r:id="rId47"/>
    <p:sldId id="304" r:id="rId48"/>
    <p:sldId id="305" r:id="rId49"/>
    <p:sldId id="307" r:id="rId50"/>
    <p:sldId id="306" r:id="rId51"/>
    <p:sldId id="308" r:id="rId52"/>
    <p:sldId id="309" r:id="rId53"/>
    <p:sldId id="310" r:id="rId54"/>
    <p:sldId id="311" r:id="rId55"/>
    <p:sldId id="312" r:id="rId56"/>
    <p:sldId id="313" r:id="rId57"/>
    <p:sldId id="314" r:id="rId58"/>
    <p:sldId id="320" r:id="rId59"/>
    <p:sldId id="316" r:id="rId60"/>
    <p:sldId id="319" r:id="rId61"/>
    <p:sldId id="315" r:id="rId62"/>
    <p:sldId id="321" r:id="rId63"/>
    <p:sldId id="322" r:id="rId64"/>
    <p:sldId id="323" r:id="rId65"/>
    <p:sldId id="324" r:id="rId66"/>
    <p:sldId id="328" r:id="rId67"/>
    <p:sldId id="334"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CF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536"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2/27/2020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dirty="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dirty="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dirty="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dirty="0"/>
              <a:t>2/27/2020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dirty="0"/>
              <a:t>2/27/2020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dirty="0"/>
              <a:t>2/27/2020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dirty="0"/>
              <a:t>2/27/2020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pPr/>
              <a:t>2/27/2020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pPr/>
              <a:t>2/27/2020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9.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9.emf"/></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9.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10.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package" Target="../embeddings/Microsoft_Excel_Worksheet10.xlsx"/><Relationship Id="rId4"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15.emf"/><Relationship Id="rId5" Type="http://schemas.openxmlformats.org/officeDocument/2006/relationships/package" Target="../embeddings/Microsoft_Excel_Worksheet12.xlsx"/><Relationship Id="rId4" Type="http://schemas.openxmlformats.org/officeDocument/2006/relationships/image" Target="../media/image14.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package" Target="../embeddings/Microsoft_Excel_Worksheet1.xlsx"/><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9DD2-151E-467D-BF00-6C76E4F0347D}"/>
              </a:ext>
            </a:extLst>
          </p:cNvPr>
          <p:cNvSpPr>
            <a:spLocks noGrp="1"/>
          </p:cNvSpPr>
          <p:nvPr>
            <p:ph type="ctrTitle"/>
          </p:nvPr>
        </p:nvSpPr>
        <p:spPr>
          <a:xfrm>
            <a:off x="193929" y="2792941"/>
            <a:ext cx="11804142" cy="1272118"/>
          </a:xfrm>
        </p:spPr>
        <p:txBody>
          <a:bodyPr/>
          <a:lstStyle/>
          <a:p>
            <a:r>
              <a:rPr lang="en-CA" dirty="0" err="1"/>
              <a:t>Citibike</a:t>
            </a:r>
            <a:r>
              <a:rPr lang="en-CA" dirty="0"/>
              <a:t> Dataset Analysis</a:t>
            </a:r>
          </a:p>
        </p:txBody>
      </p:sp>
      <p:sp>
        <p:nvSpPr>
          <p:cNvPr id="3" name="Subtitle 2">
            <a:extLst>
              <a:ext uri="{FF2B5EF4-FFF2-40B4-BE49-F238E27FC236}">
                <a16:creationId xmlns:a16="http://schemas.microsoft.com/office/drawing/2014/main" id="{CA4E6EF7-1BF8-4E4D-9914-CCB1E79CDC5F}"/>
              </a:ext>
            </a:extLst>
          </p:cNvPr>
          <p:cNvSpPr>
            <a:spLocks noGrp="1"/>
          </p:cNvSpPr>
          <p:nvPr>
            <p:ph type="subTitle" idx="1"/>
          </p:nvPr>
        </p:nvSpPr>
        <p:spPr>
          <a:xfrm>
            <a:off x="0" y="6445251"/>
            <a:ext cx="9228201" cy="1645920"/>
          </a:xfrm>
        </p:spPr>
        <p:txBody>
          <a:bodyPr/>
          <a:lstStyle/>
          <a:p>
            <a:r>
              <a:rPr lang="en-CA" dirty="0"/>
              <a:t>Aleksandar </a:t>
            </a:r>
            <a:r>
              <a:rPr lang="en-CA" dirty="0" err="1"/>
              <a:t>Cvetković</a:t>
            </a:r>
            <a:endParaRPr lang="en-CA" dirty="0"/>
          </a:p>
        </p:txBody>
      </p:sp>
    </p:spTree>
    <p:extLst>
      <p:ext uri="{BB962C8B-B14F-4D97-AF65-F5344CB8AC3E}">
        <p14:creationId xmlns:p14="http://schemas.microsoft.com/office/powerpoint/2010/main" val="1694655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BECC9C-2050-4A52-90D3-CE58891860A8}"/>
              </a:ext>
            </a:extLst>
          </p:cNvPr>
          <p:cNvSpPr txBox="1"/>
          <p:nvPr/>
        </p:nvSpPr>
        <p:spPr>
          <a:xfrm>
            <a:off x="4278337" y="4659449"/>
            <a:ext cx="4930721" cy="369332"/>
          </a:xfrm>
          <a:prstGeom prst="rect">
            <a:avLst/>
          </a:prstGeom>
          <a:noFill/>
        </p:spPr>
        <p:txBody>
          <a:bodyPr wrap="square" rtlCol="0">
            <a:spAutoFit/>
          </a:bodyPr>
          <a:lstStyle/>
          <a:p>
            <a:r>
              <a:rPr lang="en-CA" b="1" dirty="0">
                <a:latin typeface="Calibri" panose="020F0502020204030204" pitchFamily="34" charset="0"/>
                <a:cs typeface="Calibri" panose="020F0502020204030204" pitchFamily="34" charset="0"/>
              </a:rPr>
              <a:t>Top 25 most popular starting stations</a:t>
            </a:r>
          </a:p>
        </p:txBody>
      </p:sp>
      <p:pic>
        <p:nvPicPr>
          <p:cNvPr id="6" name="Picture 5">
            <a:extLst>
              <a:ext uri="{FF2B5EF4-FFF2-40B4-BE49-F238E27FC236}">
                <a16:creationId xmlns:a16="http://schemas.microsoft.com/office/drawing/2014/main" id="{AC66BA1B-6A4D-49DD-A9BF-FB5FB23D0E62}"/>
              </a:ext>
            </a:extLst>
          </p:cNvPr>
          <p:cNvPicPr>
            <a:picLocks noChangeAspect="1"/>
          </p:cNvPicPr>
          <p:nvPr/>
        </p:nvPicPr>
        <p:blipFill>
          <a:blip r:embed="rId2"/>
          <a:stretch>
            <a:fillRect/>
          </a:stretch>
        </p:blipFill>
        <p:spPr>
          <a:xfrm>
            <a:off x="2508501" y="278311"/>
            <a:ext cx="7174994" cy="4381138"/>
          </a:xfrm>
          <a:prstGeom prst="rect">
            <a:avLst/>
          </a:prstGeom>
        </p:spPr>
      </p:pic>
      <p:sp>
        <p:nvSpPr>
          <p:cNvPr id="7" name="TextBox 6">
            <a:extLst>
              <a:ext uri="{FF2B5EF4-FFF2-40B4-BE49-F238E27FC236}">
                <a16:creationId xmlns:a16="http://schemas.microsoft.com/office/drawing/2014/main" id="{1DE55522-508C-48B9-93E6-33E194618C4B}"/>
              </a:ext>
            </a:extLst>
          </p:cNvPr>
          <p:cNvSpPr txBox="1"/>
          <p:nvPr/>
        </p:nvSpPr>
        <p:spPr>
          <a:xfrm>
            <a:off x="178776" y="5330952"/>
            <a:ext cx="11937024" cy="1200329"/>
          </a:xfrm>
          <a:prstGeom prst="rect">
            <a:avLst/>
          </a:prstGeom>
          <a:noFill/>
        </p:spPr>
        <p:txBody>
          <a:bodyPr wrap="square" rtlCol="0">
            <a:spAutoFit/>
          </a:bodyPr>
          <a:lstStyle/>
          <a:p>
            <a:r>
              <a:rPr lang="en-CA" sz="2400" dirty="0"/>
              <a:t>The map of the most popular starting stations (which is almost completely identical to the corresponding end stations map) can give us a clue about most popular NYC areas: they’re settled around 3rd, 5th, 6th and 8th avenues.</a:t>
            </a:r>
          </a:p>
        </p:txBody>
      </p:sp>
    </p:spTree>
    <p:extLst>
      <p:ext uri="{BB962C8B-B14F-4D97-AF65-F5344CB8AC3E}">
        <p14:creationId xmlns:p14="http://schemas.microsoft.com/office/powerpoint/2010/main" val="3370630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95274" y="404616"/>
            <a:ext cx="11601451"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4: What is the gender distribution of the </a:t>
            </a:r>
            <a:r>
              <a:rPr lang="en-CA" sz="3200" b="1" dirty="0" err="1">
                <a:solidFill>
                  <a:srgbClr val="8FCFDC"/>
                </a:solidFill>
                <a:latin typeface="Calibri" panose="020F0502020204030204" pitchFamily="34" charset="0"/>
                <a:cs typeface="Calibri" panose="020F0502020204030204" pitchFamily="34" charset="0"/>
              </a:rPr>
              <a:t>Citibike</a:t>
            </a:r>
            <a:r>
              <a:rPr lang="en-CA" sz="3200" b="1" dirty="0">
                <a:solidFill>
                  <a:srgbClr val="8FCFDC"/>
                </a:solidFill>
                <a:latin typeface="Calibri" panose="020F0502020204030204" pitchFamily="34" charset="0"/>
                <a:cs typeface="Calibri" panose="020F0502020204030204" pitchFamily="34" charset="0"/>
              </a:rPr>
              <a:t> users?</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95274" y="1302509"/>
            <a:ext cx="11220451" cy="4252982"/>
            <a:chOff x="295274" y="1276994"/>
            <a:chExt cx="11220451" cy="4767461"/>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a:t>
              </a:r>
            </a:p>
          </p:txBody>
        </p:sp>
        <p:sp>
          <p:nvSpPr>
            <p:cNvPr id="8" name="Rectangle 7">
              <a:extLst>
                <a:ext uri="{FF2B5EF4-FFF2-40B4-BE49-F238E27FC236}">
                  <a16:creationId xmlns:a16="http://schemas.microsoft.com/office/drawing/2014/main" id="{1CC9493A-D1E9-454D-ACF2-E6FDEC17001D}"/>
                </a:ext>
              </a:extLst>
            </p:cNvPr>
            <p:cNvSpPr/>
            <p:nvPr/>
          </p:nvSpPr>
          <p:spPr>
            <a:xfrm>
              <a:off x="657225" y="2214866"/>
              <a:ext cx="10858500" cy="3829589"/>
            </a:xfrm>
            <a:prstGeom prst="rect">
              <a:avLst/>
            </a:prstGeom>
          </p:spPr>
          <p:txBody>
            <a:bodyPr wrap="square">
              <a:spAutoFit/>
            </a:bodyPr>
            <a:lstStyle/>
            <a:p>
              <a:r>
                <a:rPr lang="en-CA" sz="2400" dirty="0">
                  <a:latin typeface="Consolas" panose="020B0609020204030204" pitchFamily="49" charset="0"/>
                </a:rPr>
                <a:t>SELECT </a:t>
              </a:r>
            </a:p>
            <a:p>
              <a:r>
                <a:rPr lang="en-CA" sz="2400" dirty="0">
                  <a:latin typeface="Consolas" panose="020B0609020204030204" pitchFamily="49" charset="0"/>
                </a:rPr>
                <a:t>	gender,</a:t>
              </a:r>
            </a:p>
            <a:p>
              <a:r>
                <a:rPr lang="en-CA" sz="2400" dirty="0">
                  <a:latin typeface="Consolas" panose="020B0609020204030204" pitchFamily="49" charset="0"/>
                </a:rPr>
                <a:t>	COUNT(gender) AS </a:t>
              </a:r>
              <a:r>
                <a:rPr lang="en-CA" sz="2400" dirty="0" err="1">
                  <a:latin typeface="Consolas" panose="020B0609020204030204" pitchFamily="49" charset="0"/>
                </a:rPr>
                <a:t>num_of_users</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bikeid</a:t>
              </a:r>
              <a:r>
                <a:rPr lang="en-CA" sz="2400" dirty="0">
                  <a:latin typeface="Consolas" panose="020B0609020204030204" pitchFamily="49" charset="0"/>
                </a:rPr>
                <a:t> IS NOT NULL</a:t>
              </a:r>
            </a:p>
            <a:p>
              <a:endParaRPr lang="en-CA" sz="2400" dirty="0">
                <a:latin typeface="Consolas" panose="020B0609020204030204" pitchFamily="49" charset="0"/>
              </a:endParaRPr>
            </a:p>
            <a:p>
              <a:r>
                <a:rPr lang="en-CA" sz="2400" dirty="0">
                  <a:latin typeface="Consolas" panose="020B0609020204030204" pitchFamily="49" charset="0"/>
                </a:rPr>
                <a:t>GROUP BY gender</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50716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A3B1A-500F-4120-8728-CF8FF6D8945F}"/>
              </a:ext>
            </a:extLst>
          </p:cNvPr>
          <p:cNvSpPr txBox="1"/>
          <p:nvPr/>
        </p:nvSpPr>
        <p:spPr>
          <a:xfrm>
            <a:off x="285367" y="94617"/>
            <a:ext cx="4533901" cy="461665"/>
          </a:xfrm>
          <a:prstGeom prst="rect">
            <a:avLst/>
          </a:prstGeom>
          <a:noFill/>
        </p:spPr>
        <p:txBody>
          <a:bodyPr wrap="square" rtlCol="0">
            <a:spAutoFit/>
          </a:bodyPr>
          <a:lstStyle/>
          <a:p>
            <a:r>
              <a:rPr lang="en-CA" sz="2400" b="1" u="sng" dirty="0"/>
              <a:t>Results and analysis:</a:t>
            </a:r>
          </a:p>
        </p:txBody>
      </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grpSp>
        <p:nvGrpSpPr>
          <p:cNvPr id="13" name="Group 12">
            <a:extLst>
              <a:ext uri="{FF2B5EF4-FFF2-40B4-BE49-F238E27FC236}">
                <a16:creationId xmlns:a16="http://schemas.microsoft.com/office/drawing/2014/main" id="{08678756-315A-4743-A703-DF1E8CDB0EC0}"/>
              </a:ext>
            </a:extLst>
          </p:cNvPr>
          <p:cNvGrpSpPr/>
          <p:nvPr/>
        </p:nvGrpSpPr>
        <p:grpSpPr>
          <a:xfrm>
            <a:off x="640840" y="2021741"/>
            <a:ext cx="3228576" cy="1689834"/>
            <a:chOff x="4481712" y="1186134"/>
            <a:chExt cx="3228576" cy="1689834"/>
          </a:xfrm>
        </p:grpSpPr>
        <p:graphicFrame>
          <p:nvGraphicFramePr>
            <p:cNvPr id="3" name="Object 2">
              <a:extLst>
                <a:ext uri="{FF2B5EF4-FFF2-40B4-BE49-F238E27FC236}">
                  <a16:creationId xmlns:a16="http://schemas.microsoft.com/office/drawing/2014/main" id="{70C81A27-647D-4FC5-869E-1BE93FF84746}"/>
                </a:ext>
              </a:extLst>
            </p:cNvPr>
            <p:cNvGraphicFramePr>
              <a:graphicFrameLocks noChangeAspect="1"/>
            </p:cNvGraphicFramePr>
            <p:nvPr>
              <p:extLst>
                <p:ext uri="{D42A27DB-BD31-4B8C-83A1-F6EECF244321}">
                  <p14:modId xmlns:p14="http://schemas.microsoft.com/office/powerpoint/2010/main" val="3850107571"/>
                </p:ext>
              </p:extLst>
            </p:nvPr>
          </p:nvGraphicFramePr>
          <p:xfrm>
            <a:off x="4690167" y="1186134"/>
            <a:ext cx="2811666" cy="1331842"/>
          </p:xfrm>
          <a:graphic>
            <a:graphicData uri="http://schemas.openxmlformats.org/presentationml/2006/ole">
              <mc:AlternateContent xmlns:mc="http://schemas.openxmlformats.org/markup-compatibility/2006">
                <mc:Choice xmlns:v="urn:schemas-microsoft-com:vml" Requires="v">
                  <p:oleObj spid="_x0000_s6212" name="Worksheet" r:id="rId3" imgW="1568372" imgH="743158" progId="Excel.Sheet.12">
                    <p:embed/>
                  </p:oleObj>
                </mc:Choice>
                <mc:Fallback>
                  <p:oleObj name="Worksheet" r:id="rId3" imgW="1568372" imgH="743158" progId="Excel.Sheet.12">
                    <p:embed/>
                    <p:pic>
                      <p:nvPicPr>
                        <p:cNvPr id="0" name=""/>
                        <p:cNvPicPr/>
                        <p:nvPr/>
                      </p:nvPicPr>
                      <p:blipFill>
                        <a:blip r:embed="rId4"/>
                        <a:stretch>
                          <a:fillRect/>
                        </a:stretch>
                      </p:blipFill>
                      <p:spPr>
                        <a:xfrm>
                          <a:off x="4690167" y="1186134"/>
                          <a:ext cx="2811666" cy="1331842"/>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F1355AD7-898B-47C7-8D52-95A8E15AE0EC}"/>
                </a:ext>
              </a:extLst>
            </p:cNvPr>
            <p:cNvSpPr txBox="1"/>
            <p:nvPr/>
          </p:nvSpPr>
          <p:spPr>
            <a:xfrm>
              <a:off x="4481712" y="2506636"/>
              <a:ext cx="3228576" cy="369332"/>
            </a:xfrm>
            <a:prstGeom prst="rect">
              <a:avLst/>
            </a:prstGeom>
            <a:noFill/>
          </p:spPr>
          <p:txBody>
            <a:bodyPr wrap="none" rtlCol="0">
              <a:spAutoFit/>
            </a:bodyPr>
            <a:lstStyle/>
            <a:p>
              <a:r>
                <a:rPr lang="en-CA" b="1" dirty="0"/>
                <a:t>User distribution across gender</a:t>
              </a:r>
            </a:p>
          </p:txBody>
        </p:sp>
      </p:grpSp>
      <p:sp>
        <p:nvSpPr>
          <p:cNvPr id="14" name="TextBox 13">
            <a:extLst>
              <a:ext uri="{FF2B5EF4-FFF2-40B4-BE49-F238E27FC236}">
                <a16:creationId xmlns:a16="http://schemas.microsoft.com/office/drawing/2014/main" id="{1F7C030F-6FAE-44EB-A895-1B1F31BA5E66}"/>
              </a:ext>
            </a:extLst>
          </p:cNvPr>
          <p:cNvSpPr txBox="1"/>
          <p:nvPr/>
        </p:nvSpPr>
        <p:spPr>
          <a:xfrm>
            <a:off x="5122725" y="1533500"/>
            <a:ext cx="6492240" cy="2308324"/>
          </a:xfrm>
          <a:prstGeom prst="rect">
            <a:avLst/>
          </a:prstGeom>
          <a:noFill/>
        </p:spPr>
        <p:txBody>
          <a:bodyPr wrap="square" rtlCol="0">
            <a:spAutoFit/>
          </a:bodyPr>
          <a:lstStyle/>
          <a:p>
            <a:pPr algn="just"/>
            <a:r>
              <a:rPr lang="en-CA" sz="2400" dirty="0"/>
              <a:t>From the table we see that male users are predominant: men are using </a:t>
            </a:r>
            <a:r>
              <a:rPr lang="en-CA" sz="2400" dirty="0" err="1"/>
              <a:t>Citibike</a:t>
            </a:r>
            <a:r>
              <a:rPr lang="en-CA" sz="2400" dirty="0"/>
              <a:t> three times more than women. Can the same thing be said about the cycling habits for people of New York in general? Does this three-to-one ratio apply also for people having their own bike?</a:t>
            </a:r>
          </a:p>
        </p:txBody>
      </p:sp>
      <p:sp>
        <p:nvSpPr>
          <p:cNvPr id="16" name="TextBox 15">
            <a:extLst>
              <a:ext uri="{FF2B5EF4-FFF2-40B4-BE49-F238E27FC236}">
                <a16:creationId xmlns:a16="http://schemas.microsoft.com/office/drawing/2014/main" id="{423E8431-5250-4BA4-B0F5-F62F126DF84C}"/>
              </a:ext>
            </a:extLst>
          </p:cNvPr>
          <p:cNvSpPr txBox="1"/>
          <p:nvPr/>
        </p:nvSpPr>
        <p:spPr>
          <a:xfrm>
            <a:off x="640840" y="4700661"/>
            <a:ext cx="9607252" cy="830997"/>
          </a:xfrm>
          <a:prstGeom prst="rect">
            <a:avLst/>
          </a:prstGeom>
          <a:noFill/>
        </p:spPr>
        <p:txBody>
          <a:bodyPr wrap="square" rtlCol="0">
            <a:spAutoFit/>
          </a:bodyPr>
          <a:lstStyle/>
          <a:p>
            <a:r>
              <a:rPr lang="en-CA" sz="2400" dirty="0"/>
              <a:t>It’s interesting to see how users are distributed across both gender and age. We’ll explore this in the next slide.  </a:t>
            </a:r>
          </a:p>
        </p:txBody>
      </p:sp>
    </p:spTree>
    <p:extLst>
      <p:ext uri="{BB962C8B-B14F-4D97-AF65-F5344CB8AC3E}">
        <p14:creationId xmlns:p14="http://schemas.microsoft.com/office/powerpoint/2010/main" val="2581679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27FF4-AE89-48EC-91CA-A097D8A16495}"/>
              </a:ext>
            </a:extLst>
          </p:cNvPr>
          <p:cNvSpPr txBox="1"/>
          <p:nvPr/>
        </p:nvSpPr>
        <p:spPr>
          <a:xfrm>
            <a:off x="3334510" y="4771476"/>
            <a:ext cx="5522975" cy="369332"/>
          </a:xfrm>
          <a:prstGeom prst="rect">
            <a:avLst/>
          </a:prstGeom>
          <a:noFill/>
        </p:spPr>
        <p:txBody>
          <a:bodyPr wrap="square" rtlCol="0">
            <a:spAutoFit/>
          </a:bodyPr>
          <a:lstStyle/>
          <a:p>
            <a:r>
              <a:rPr lang="en-CA" b="1" dirty="0" err="1"/>
              <a:t>Citibike</a:t>
            </a:r>
            <a:r>
              <a:rPr lang="en-CA" b="1" dirty="0"/>
              <a:t> users distributed across year of birth and gender</a:t>
            </a:r>
          </a:p>
        </p:txBody>
      </p:sp>
      <p:sp>
        <p:nvSpPr>
          <p:cNvPr id="7" name="TextBox 6">
            <a:extLst>
              <a:ext uri="{FF2B5EF4-FFF2-40B4-BE49-F238E27FC236}">
                <a16:creationId xmlns:a16="http://schemas.microsoft.com/office/drawing/2014/main" id="{F87549E5-373F-409D-9303-D2F1C5815793}"/>
              </a:ext>
            </a:extLst>
          </p:cNvPr>
          <p:cNvSpPr txBox="1"/>
          <p:nvPr/>
        </p:nvSpPr>
        <p:spPr>
          <a:xfrm>
            <a:off x="390143" y="5260907"/>
            <a:ext cx="11411712" cy="1200329"/>
          </a:xfrm>
          <a:prstGeom prst="rect">
            <a:avLst/>
          </a:prstGeom>
          <a:noFill/>
        </p:spPr>
        <p:txBody>
          <a:bodyPr wrap="square" rtlCol="0">
            <a:spAutoFit/>
          </a:bodyPr>
          <a:lstStyle/>
          <a:p>
            <a:pPr algn="just"/>
            <a:r>
              <a:rPr lang="en-CA" sz="2400" dirty="0"/>
              <a:t>The largest body of </a:t>
            </a:r>
            <a:r>
              <a:rPr lang="en-CA" sz="2400" dirty="0" err="1"/>
              <a:t>Citbike</a:t>
            </a:r>
            <a:r>
              <a:rPr lang="en-CA" sz="2400" dirty="0"/>
              <a:t> users come from people born during the ’80s. Again, can the same thing be said about NYC bike users in general? In addition, we see that the 1:3 (or even 1:4) distribution of male-to-female users is consistent through all the generations. </a:t>
            </a:r>
          </a:p>
        </p:txBody>
      </p:sp>
      <p:pic>
        <p:nvPicPr>
          <p:cNvPr id="4" name="Picture 3">
            <a:extLst>
              <a:ext uri="{FF2B5EF4-FFF2-40B4-BE49-F238E27FC236}">
                <a16:creationId xmlns:a16="http://schemas.microsoft.com/office/drawing/2014/main" id="{CB9525BB-46B5-4B57-9A7A-7B68C7A84346}"/>
              </a:ext>
            </a:extLst>
          </p:cNvPr>
          <p:cNvPicPr>
            <a:picLocks noChangeAspect="1"/>
          </p:cNvPicPr>
          <p:nvPr/>
        </p:nvPicPr>
        <p:blipFill>
          <a:blip r:embed="rId2"/>
          <a:stretch>
            <a:fillRect/>
          </a:stretch>
        </p:blipFill>
        <p:spPr>
          <a:xfrm>
            <a:off x="1522312" y="221015"/>
            <a:ext cx="9147370" cy="4667724"/>
          </a:xfrm>
          <a:prstGeom prst="rect">
            <a:avLst/>
          </a:prstGeom>
        </p:spPr>
      </p:pic>
    </p:spTree>
    <p:extLst>
      <p:ext uri="{BB962C8B-B14F-4D97-AF65-F5344CB8AC3E}">
        <p14:creationId xmlns:p14="http://schemas.microsoft.com/office/powerpoint/2010/main" val="157514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95274" y="404616"/>
            <a:ext cx="11601451"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5: What is the </a:t>
            </a:r>
            <a:r>
              <a:rPr lang="en-CA" sz="3200" b="1" dirty="0" err="1">
                <a:solidFill>
                  <a:srgbClr val="8FCFDC"/>
                </a:solidFill>
                <a:latin typeface="Calibri" panose="020F0502020204030204" pitchFamily="34" charset="0"/>
                <a:cs typeface="Calibri" panose="020F0502020204030204" pitchFamily="34" charset="0"/>
              </a:rPr>
              <a:t>usertype</a:t>
            </a:r>
            <a:r>
              <a:rPr lang="en-CA" sz="3200" b="1" dirty="0">
                <a:solidFill>
                  <a:srgbClr val="8FCFDC"/>
                </a:solidFill>
                <a:latin typeface="Calibri" panose="020F0502020204030204" pitchFamily="34" charset="0"/>
                <a:cs typeface="Calibri" panose="020F0502020204030204" pitchFamily="34" charset="0"/>
              </a:rPr>
              <a:t> distribution of the </a:t>
            </a:r>
            <a:r>
              <a:rPr lang="en-CA" sz="3200" b="1" dirty="0" err="1">
                <a:solidFill>
                  <a:srgbClr val="8FCFDC"/>
                </a:solidFill>
                <a:latin typeface="Calibri" panose="020F0502020204030204" pitchFamily="34" charset="0"/>
                <a:cs typeface="Calibri" panose="020F0502020204030204" pitchFamily="34" charset="0"/>
              </a:rPr>
              <a:t>Citibike</a:t>
            </a:r>
            <a:r>
              <a:rPr lang="en-CA" sz="3200" b="1" dirty="0">
                <a:solidFill>
                  <a:srgbClr val="8FCFDC"/>
                </a:solidFill>
                <a:latin typeface="Calibri" panose="020F0502020204030204" pitchFamily="34" charset="0"/>
                <a:cs typeface="Calibri" panose="020F0502020204030204" pitchFamily="34" charset="0"/>
              </a:rPr>
              <a:t> users?</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95274" y="1476245"/>
            <a:ext cx="11220451" cy="4033526"/>
            <a:chOff x="295274" y="1276994"/>
            <a:chExt cx="11220451" cy="4521458"/>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a:t>
              </a:r>
            </a:p>
          </p:txBody>
        </p:sp>
        <p:sp>
          <p:nvSpPr>
            <p:cNvPr id="8" name="Rectangle 7">
              <a:extLst>
                <a:ext uri="{FF2B5EF4-FFF2-40B4-BE49-F238E27FC236}">
                  <a16:creationId xmlns:a16="http://schemas.microsoft.com/office/drawing/2014/main" id="{1CC9493A-D1E9-454D-ACF2-E6FDEC17001D}"/>
                </a:ext>
              </a:extLst>
            </p:cNvPr>
            <p:cNvSpPr/>
            <p:nvPr/>
          </p:nvSpPr>
          <p:spPr>
            <a:xfrm>
              <a:off x="657225" y="1968863"/>
              <a:ext cx="10858500" cy="3829589"/>
            </a:xfrm>
            <a:prstGeom prst="rect">
              <a:avLst/>
            </a:prstGeom>
          </p:spPr>
          <p:txBody>
            <a:bodyPr wrap="square">
              <a:spAutoFit/>
            </a:bodyPr>
            <a:lstStyle/>
            <a:p>
              <a:r>
                <a:rPr lang="en-CA" sz="2400" dirty="0">
                  <a:latin typeface="Consolas" panose="020B0609020204030204" pitchFamily="49" charset="0"/>
                </a:rPr>
                <a:t>SELECT </a:t>
              </a:r>
            </a:p>
            <a:p>
              <a:r>
                <a:rPr lang="en-CA" sz="2400" dirty="0">
                  <a:latin typeface="Consolas" panose="020B0609020204030204" pitchFamily="49" charset="0"/>
                </a:rPr>
                <a:t>	</a:t>
              </a:r>
              <a:r>
                <a:rPr lang="en-CA" sz="2400" dirty="0" err="1">
                  <a:latin typeface="Consolas" panose="020B0609020204030204" pitchFamily="49" charset="0"/>
                </a:rPr>
                <a:t>usertype</a:t>
              </a:r>
              <a:r>
                <a:rPr lang="en-CA" sz="2400" dirty="0">
                  <a:latin typeface="Consolas" panose="020B0609020204030204" pitchFamily="49" charset="0"/>
                </a:rPr>
                <a:t>,</a:t>
              </a:r>
            </a:p>
            <a:p>
              <a:r>
                <a:rPr lang="en-CA" sz="2400" dirty="0">
                  <a:latin typeface="Consolas" panose="020B0609020204030204" pitchFamily="49" charset="0"/>
                </a:rPr>
                <a:t>	COUNT(</a:t>
              </a:r>
              <a:r>
                <a:rPr lang="en-CA" sz="2400" dirty="0" err="1">
                  <a:latin typeface="Consolas" panose="020B0609020204030204" pitchFamily="49" charset="0"/>
                </a:rPr>
                <a:t>usertype</a:t>
              </a:r>
              <a:r>
                <a:rPr lang="en-CA" sz="2400" dirty="0">
                  <a:latin typeface="Consolas" panose="020B0609020204030204" pitchFamily="49" charset="0"/>
                </a:rPr>
                <a:t>) AS </a:t>
              </a:r>
              <a:r>
                <a:rPr lang="en-CA" sz="2400" dirty="0" err="1">
                  <a:latin typeface="Consolas" panose="020B0609020204030204" pitchFamily="49" charset="0"/>
                </a:rPr>
                <a:t>num_of_users</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bikeid</a:t>
              </a:r>
              <a:r>
                <a:rPr lang="en-CA" sz="2400" dirty="0">
                  <a:latin typeface="Consolas" panose="020B0609020204030204" pitchFamily="49" charset="0"/>
                </a:rPr>
                <a:t> IS NOT NULL</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usertype</a:t>
              </a:r>
              <a:endParaRPr lang="en-CA" sz="2400" dirty="0">
                <a:latin typeface="Consolas" panose="020B0609020204030204" pitchFamily="49" charset="0"/>
              </a:endParaRP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93199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A3B1A-500F-4120-8728-CF8FF6D8945F}"/>
              </a:ext>
            </a:extLst>
          </p:cNvPr>
          <p:cNvSpPr txBox="1"/>
          <p:nvPr/>
        </p:nvSpPr>
        <p:spPr>
          <a:xfrm>
            <a:off x="285367" y="94617"/>
            <a:ext cx="4533901" cy="461665"/>
          </a:xfrm>
          <a:prstGeom prst="rect">
            <a:avLst/>
          </a:prstGeom>
          <a:noFill/>
        </p:spPr>
        <p:txBody>
          <a:bodyPr wrap="square" rtlCol="0">
            <a:spAutoFit/>
          </a:bodyPr>
          <a:lstStyle/>
          <a:p>
            <a:r>
              <a:rPr lang="en-CA" sz="2400" b="1" u="sng" dirty="0"/>
              <a:t>Results and analysis:</a:t>
            </a:r>
          </a:p>
        </p:txBody>
      </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14" name="TextBox 13">
            <a:extLst>
              <a:ext uri="{FF2B5EF4-FFF2-40B4-BE49-F238E27FC236}">
                <a16:creationId xmlns:a16="http://schemas.microsoft.com/office/drawing/2014/main" id="{1F7C030F-6FAE-44EB-A895-1B1F31BA5E66}"/>
              </a:ext>
            </a:extLst>
          </p:cNvPr>
          <p:cNvSpPr txBox="1"/>
          <p:nvPr/>
        </p:nvSpPr>
        <p:spPr>
          <a:xfrm>
            <a:off x="4991875" y="1351508"/>
            <a:ext cx="6492240" cy="4154984"/>
          </a:xfrm>
          <a:prstGeom prst="rect">
            <a:avLst/>
          </a:prstGeom>
          <a:noFill/>
        </p:spPr>
        <p:txBody>
          <a:bodyPr wrap="square" rtlCol="0">
            <a:spAutoFit/>
          </a:bodyPr>
          <a:lstStyle/>
          <a:p>
            <a:pPr algn="just"/>
            <a:r>
              <a:rPr lang="en-CA" sz="2400" dirty="0"/>
              <a:t>There are significantly more subscribers to </a:t>
            </a:r>
            <a:r>
              <a:rPr lang="en-CA" sz="2400" dirty="0" err="1"/>
              <a:t>Citibike</a:t>
            </a:r>
            <a:r>
              <a:rPr lang="en-CA" sz="2400" dirty="0"/>
              <a:t> service than the ‘pay-per-ride’ users. We might assume that most of the subscribers are actually NYC residents, while tourists will usually fall into the other category. This can also explain the huge difference in numbers: New York locals who subscribe use the service more often, since they don’t need to pay for every single ride. For many of them, </a:t>
            </a:r>
            <a:r>
              <a:rPr lang="en-CA" sz="2400" dirty="0" err="1"/>
              <a:t>Citibike</a:t>
            </a:r>
            <a:r>
              <a:rPr lang="en-CA" sz="2400" dirty="0"/>
              <a:t> is a part of their daily life, and they use it to commute around less popular areas, unlike tourists.  </a:t>
            </a:r>
          </a:p>
        </p:txBody>
      </p:sp>
      <p:grpSp>
        <p:nvGrpSpPr>
          <p:cNvPr id="5" name="Group 4">
            <a:extLst>
              <a:ext uri="{FF2B5EF4-FFF2-40B4-BE49-F238E27FC236}">
                <a16:creationId xmlns:a16="http://schemas.microsoft.com/office/drawing/2014/main" id="{D5F9A90D-AD6C-46F8-8A1B-1F6246349E8B}"/>
              </a:ext>
            </a:extLst>
          </p:cNvPr>
          <p:cNvGrpSpPr/>
          <p:nvPr/>
        </p:nvGrpSpPr>
        <p:grpSpPr>
          <a:xfrm>
            <a:off x="676275" y="2725864"/>
            <a:ext cx="3591416" cy="1406272"/>
            <a:chOff x="707885" y="2147773"/>
            <a:chExt cx="3591416" cy="1406272"/>
          </a:xfrm>
        </p:grpSpPr>
        <p:sp>
          <p:nvSpPr>
            <p:cNvPr id="9" name="TextBox 8">
              <a:extLst>
                <a:ext uri="{FF2B5EF4-FFF2-40B4-BE49-F238E27FC236}">
                  <a16:creationId xmlns:a16="http://schemas.microsoft.com/office/drawing/2014/main" id="{F1355AD7-898B-47C7-8D52-95A8E15AE0EC}"/>
                </a:ext>
              </a:extLst>
            </p:cNvPr>
            <p:cNvSpPr txBox="1"/>
            <p:nvPr/>
          </p:nvSpPr>
          <p:spPr>
            <a:xfrm>
              <a:off x="831148" y="3215491"/>
              <a:ext cx="3344890" cy="338554"/>
            </a:xfrm>
            <a:prstGeom prst="rect">
              <a:avLst/>
            </a:prstGeom>
            <a:noFill/>
          </p:spPr>
          <p:txBody>
            <a:bodyPr wrap="none" rtlCol="0">
              <a:spAutoFit/>
            </a:bodyPr>
            <a:lstStyle/>
            <a:p>
              <a:r>
                <a:rPr lang="en-CA" sz="1600" b="1" dirty="0"/>
                <a:t>User distribution across type of users</a:t>
              </a:r>
            </a:p>
          </p:txBody>
        </p:sp>
        <p:graphicFrame>
          <p:nvGraphicFramePr>
            <p:cNvPr id="4" name="Object 3">
              <a:extLst>
                <a:ext uri="{FF2B5EF4-FFF2-40B4-BE49-F238E27FC236}">
                  <a16:creationId xmlns:a16="http://schemas.microsoft.com/office/drawing/2014/main" id="{05F62099-81D3-4DB2-A4AA-1AA0315E657A}"/>
                </a:ext>
              </a:extLst>
            </p:cNvPr>
            <p:cNvGraphicFramePr>
              <a:graphicFrameLocks noChangeAspect="1"/>
            </p:cNvGraphicFramePr>
            <p:nvPr>
              <p:extLst>
                <p:ext uri="{D42A27DB-BD31-4B8C-83A1-F6EECF244321}">
                  <p14:modId xmlns:p14="http://schemas.microsoft.com/office/powerpoint/2010/main" val="445484962"/>
                </p:ext>
              </p:extLst>
            </p:nvPr>
          </p:nvGraphicFramePr>
          <p:xfrm>
            <a:off x="707885" y="2147773"/>
            <a:ext cx="3591416" cy="1067718"/>
          </p:xfrm>
          <a:graphic>
            <a:graphicData uri="http://schemas.openxmlformats.org/presentationml/2006/ole">
              <mc:AlternateContent xmlns:mc="http://schemas.openxmlformats.org/markup-compatibility/2006">
                <mc:Choice xmlns:v="urn:schemas-microsoft-com:vml" Requires="v">
                  <p:oleObj spid="_x0000_s9280" name="Worksheet" r:id="rId3" imgW="1879807" imgH="558615" progId="Excel.Sheet.12">
                    <p:embed/>
                  </p:oleObj>
                </mc:Choice>
                <mc:Fallback>
                  <p:oleObj name="Worksheet" r:id="rId3" imgW="1879807" imgH="558615" progId="Excel.Sheet.12">
                    <p:embed/>
                    <p:pic>
                      <p:nvPicPr>
                        <p:cNvPr id="0" name=""/>
                        <p:cNvPicPr/>
                        <p:nvPr/>
                      </p:nvPicPr>
                      <p:blipFill>
                        <a:blip r:embed="rId4"/>
                        <a:stretch>
                          <a:fillRect/>
                        </a:stretch>
                      </p:blipFill>
                      <p:spPr>
                        <a:xfrm>
                          <a:off x="707885" y="2147773"/>
                          <a:ext cx="3591416" cy="1067718"/>
                        </a:xfrm>
                        <a:prstGeom prst="rect">
                          <a:avLst/>
                        </a:prstGeom>
                      </p:spPr>
                    </p:pic>
                  </p:oleObj>
                </mc:Fallback>
              </mc:AlternateContent>
            </a:graphicData>
          </a:graphic>
        </p:graphicFrame>
      </p:grpSp>
    </p:spTree>
    <p:extLst>
      <p:ext uri="{BB962C8B-B14F-4D97-AF65-F5344CB8AC3E}">
        <p14:creationId xmlns:p14="http://schemas.microsoft.com/office/powerpoint/2010/main" val="116530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42291" y="324969"/>
            <a:ext cx="12088368"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6: What is the trip duration distribution of the </a:t>
            </a:r>
            <a:r>
              <a:rPr lang="en-CA" sz="3200" b="1" dirty="0" err="1">
                <a:solidFill>
                  <a:srgbClr val="8FCFDC"/>
                </a:solidFill>
                <a:latin typeface="Calibri" panose="020F0502020204030204" pitchFamily="34" charset="0"/>
                <a:cs typeface="Calibri" panose="020F0502020204030204" pitchFamily="34" charset="0"/>
              </a:rPr>
              <a:t>Citibike</a:t>
            </a:r>
            <a:r>
              <a:rPr lang="en-CA" sz="3200" b="1" dirty="0">
                <a:solidFill>
                  <a:srgbClr val="8FCFDC"/>
                </a:solidFill>
                <a:latin typeface="Calibri" panose="020F0502020204030204" pitchFamily="34" charset="0"/>
                <a:cs typeface="Calibri" panose="020F0502020204030204" pitchFamily="34" charset="0"/>
              </a:rPr>
              <a:t> trips?</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12978" y="909744"/>
            <a:ext cx="11710798" cy="6401753"/>
            <a:chOff x="295274" y="1276994"/>
            <a:chExt cx="11202956" cy="7176165"/>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a:t>
              </a:r>
            </a:p>
          </p:txBody>
        </p:sp>
        <p:sp>
          <p:nvSpPr>
            <p:cNvPr id="8" name="Rectangle 7">
              <a:extLst>
                <a:ext uri="{FF2B5EF4-FFF2-40B4-BE49-F238E27FC236}">
                  <a16:creationId xmlns:a16="http://schemas.microsoft.com/office/drawing/2014/main" id="{1CC9493A-D1E9-454D-ACF2-E6FDEC17001D}"/>
                </a:ext>
              </a:extLst>
            </p:cNvPr>
            <p:cNvSpPr/>
            <p:nvPr/>
          </p:nvSpPr>
          <p:spPr>
            <a:xfrm>
              <a:off x="639730" y="1794506"/>
              <a:ext cx="10858500" cy="6658653"/>
            </a:xfrm>
            <a:prstGeom prst="rect">
              <a:avLst/>
            </a:prstGeom>
          </p:spPr>
          <p:txBody>
            <a:bodyPr wrap="square">
              <a:spAutoFit/>
            </a:bodyPr>
            <a:lstStyle/>
            <a:p>
              <a:r>
                <a:rPr lang="en-CA" sz="2000" dirty="0">
                  <a:latin typeface="Consolas" panose="020B0609020204030204" pitchFamily="49" charset="0"/>
                </a:rPr>
                <a:t>SELECT </a:t>
              </a:r>
            </a:p>
            <a:p>
              <a:r>
                <a:rPr lang="en-CA" sz="2000" dirty="0">
                  <a:latin typeface="Consolas" panose="020B0609020204030204" pitchFamily="49" charset="0"/>
                </a:rPr>
                <a:t>	CASE</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0 AND </a:t>
              </a:r>
              <a:r>
                <a:rPr lang="en-CA" sz="2000" dirty="0" err="1">
                  <a:latin typeface="Consolas" panose="020B0609020204030204" pitchFamily="49" charset="0"/>
                </a:rPr>
                <a:t>tripduration</a:t>
              </a:r>
              <a:r>
                <a:rPr lang="en-CA" sz="2000" dirty="0">
                  <a:latin typeface="Consolas" panose="020B0609020204030204" pitchFamily="49" charset="0"/>
                </a:rPr>
                <a:t> &lt;= 300 THEN 'very short trip’</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300 AND </a:t>
              </a:r>
              <a:r>
                <a:rPr lang="en-CA" sz="2000" dirty="0" err="1">
                  <a:latin typeface="Consolas" panose="020B0609020204030204" pitchFamily="49" charset="0"/>
                </a:rPr>
                <a:t>tripduration</a:t>
              </a:r>
              <a:r>
                <a:rPr lang="en-CA" sz="2000" dirty="0">
                  <a:latin typeface="Consolas" panose="020B0609020204030204" pitchFamily="49" charset="0"/>
                </a:rPr>
                <a:t> &lt;= 900 THEN 'short trip’</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900 AND </a:t>
              </a:r>
              <a:r>
                <a:rPr lang="en-CA" sz="2000" dirty="0" err="1">
                  <a:latin typeface="Consolas" panose="020B0609020204030204" pitchFamily="49" charset="0"/>
                </a:rPr>
                <a:t>tripduration</a:t>
              </a:r>
              <a:r>
                <a:rPr lang="en-CA" sz="2000" dirty="0">
                  <a:latin typeface="Consolas" panose="020B0609020204030204" pitchFamily="49" charset="0"/>
                </a:rPr>
                <a:t> &lt;= 2700 THEN 'medium trip’</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2700 AND </a:t>
              </a:r>
              <a:r>
                <a:rPr lang="en-CA" sz="2000" dirty="0" err="1">
                  <a:latin typeface="Consolas" panose="020B0609020204030204" pitchFamily="49" charset="0"/>
                </a:rPr>
                <a:t>tripduration</a:t>
              </a:r>
              <a:r>
                <a:rPr lang="en-CA" sz="2000" dirty="0">
                  <a:latin typeface="Consolas" panose="020B0609020204030204" pitchFamily="49" charset="0"/>
                </a:rPr>
                <a:t> &lt;= 5400 THEN 'long trip’</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5400 AND </a:t>
              </a:r>
              <a:r>
                <a:rPr lang="en-CA" sz="2000" dirty="0" err="1">
                  <a:latin typeface="Consolas" panose="020B0609020204030204" pitchFamily="49" charset="0"/>
                </a:rPr>
                <a:t>tripduration</a:t>
              </a:r>
              <a:r>
                <a:rPr lang="en-CA" sz="2000" dirty="0">
                  <a:latin typeface="Consolas" panose="020B0609020204030204" pitchFamily="49" charset="0"/>
                </a:rPr>
                <a:t> &lt;= 10800 THEN 'very long trip’</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10800 AND </a:t>
              </a:r>
              <a:r>
                <a:rPr lang="en-CA" sz="2000" dirty="0" err="1">
                  <a:latin typeface="Consolas" panose="020B0609020204030204" pitchFamily="49" charset="0"/>
                </a:rPr>
                <a:t>tripduration</a:t>
              </a:r>
              <a:r>
                <a:rPr lang="en-CA" sz="2000" dirty="0">
                  <a:latin typeface="Consolas" panose="020B0609020204030204" pitchFamily="49" charset="0"/>
                </a:rPr>
                <a:t> &lt;= 86400 THEN 'day tour’</a:t>
              </a:r>
            </a:p>
            <a:p>
              <a:r>
                <a:rPr lang="en-CA" sz="2000" dirty="0">
                  <a:latin typeface="Consolas" panose="020B0609020204030204" pitchFamily="49" charset="0"/>
                </a:rPr>
                <a:t>  		WHEN </a:t>
              </a:r>
              <a:r>
                <a:rPr lang="en-CA" sz="2000" dirty="0" err="1">
                  <a:latin typeface="Consolas" panose="020B0609020204030204" pitchFamily="49" charset="0"/>
                </a:rPr>
                <a:t>tripduration</a:t>
              </a:r>
              <a:r>
                <a:rPr lang="en-CA" sz="2000" dirty="0">
                  <a:latin typeface="Consolas" panose="020B0609020204030204" pitchFamily="49" charset="0"/>
                </a:rPr>
                <a:t> &gt; 86400 THEN 'outlier’	</a:t>
              </a:r>
            </a:p>
            <a:p>
              <a:r>
                <a:rPr lang="en-CA" sz="2000" dirty="0">
                  <a:latin typeface="Consolas" panose="020B0609020204030204" pitchFamily="49" charset="0"/>
                </a:rPr>
                <a:t>	END AS </a:t>
              </a:r>
              <a:r>
                <a:rPr lang="en-CA" sz="2000" dirty="0" err="1">
                  <a:latin typeface="Consolas" panose="020B0609020204030204" pitchFamily="49" charset="0"/>
                </a:rPr>
                <a:t>trip_dur</a:t>
              </a:r>
              <a:r>
                <a:rPr lang="en-CA" sz="2000" dirty="0">
                  <a:latin typeface="Consolas" panose="020B0609020204030204" pitchFamily="49" charset="0"/>
                </a:rPr>
                <a:t>,</a:t>
              </a:r>
            </a:p>
            <a:p>
              <a:r>
                <a:rPr lang="en-CA" sz="2000" dirty="0">
                  <a:latin typeface="Consolas" panose="020B0609020204030204" pitchFamily="49" charset="0"/>
                </a:rPr>
                <a:t>	COUNT(</a:t>
              </a:r>
              <a:r>
                <a:rPr lang="en-CA" sz="2000" dirty="0" err="1">
                  <a:latin typeface="Consolas" panose="020B0609020204030204" pitchFamily="49" charset="0"/>
                </a:rPr>
                <a:t>bikeid</a:t>
              </a:r>
              <a:r>
                <a:rPr lang="en-CA" sz="2000" dirty="0">
                  <a:latin typeface="Consolas" panose="020B0609020204030204" pitchFamily="49" charset="0"/>
                </a:rPr>
                <a:t>) AS </a:t>
              </a:r>
              <a:r>
                <a:rPr lang="en-CA" sz="2000" dirty="0" err="1">
                  <a:latin typeface="Consolas" panose="020B0609020204030204" pitchFamily="49" charset="0"/>
                </a:rPr>
                <a:t>num_of_trips</a:t>
              </a:r>
              <a:endParaRPr lang="en-CA" sz="2000" dirty="0">
                <a:latin typeface="Consolas" panose="020B0609020204030204" pitchFamily="49" charset="0"/>
              </a:endParaRPr>
            </a:p>
            <a:p>
              <a:endParaRPr lang="en-CA" sz="2000" dirty="0">
                <a:latin typeface="Consolas" panose="020B0609020204030204" pitchFamily="49" charset="0"/>
              </a:endParaRPr>
            </a:p>
            <a:p>
              <a:r>
                <a:rPr lang="en-CA" sz="2000" dirty="0">
                  <a:latin typeface="Consolas" panose="020B0609020204030204" pitchFamily="49" charset="0"/>
                </a:rPr>
                <a:t>FROM `</a:t>
              </a:r>
              <a:r>
                <a:rPr lang="en-CA" sz="2000" dirty="0" err="1">
                  <a:latin typeface="Consolas" panose="020B0609020204030204" pitchFamily="49" charset="0"/>
                </a:rPr>
                <a:t>bigquery</a:t>
              </a:r>
              <a:r>
                <a:rPr lang="en-CA" sz="2000" dirty="0">
                  <a:latin typeface="Consolas" panose="020B0609020204030204" pitchFamily="49" charset="0"/>
                </a:rPr>
                <a:t>-public-</a:t>
              </a:r>
              <a:r>
                <a:rPr lang="en-CA" sz="2000" dirty="0" err="1">
                  <a:latin typeface="Consolas" panose="020B0609020204030204" pitchFamily="49" charset="0"/>
                </a:rPr>
                <a:t>data.new_york_citibike.citibike_trips</a:t>
              </a:r>
              <a:r>
                <a:rPr lang="en-CA" sz="2000" dirty="0">
                  <a:latin typeface="Consolas" panose="020B0609020204030204" pitchFamily="49" charset="0"/>
                </a:rPr>
                <a:t>`</a:t>
              </a:r>
            </a:p>
            <a:p>
              <a:endParaRPr lang="en-CA" sz="2000" dirty="0">
                <a:latin typeface="Consolas" panose="020B0609020204030204" pitchFamily="49" charset="0"/>
              </a:endParaRPr>
            </a:p>
            <a:p>
              <a:r>
                <a:rPr lang="en-CA" sz="2000" dirty="0">
                  <a:latin typeface="Consolas" panose="020B0609020204030204" pitchFamily="49" charset="0"/>
                </a:rPr>
                <a:t>WHERE </a:t>
              </a:r>
              <a:r>
                <a:rPr lang="en-CA" sz="2000" dirty="0" err="1">
                  <a:latin typeface="Consolas" panose="020B0609020204030204" pitchFamily="49" charset="0"/>
                </a:rPr>
                <a:t>tripduration</a:t>
              </a:r>
              <a:r>
                <a:rPr lang="en-CA" sz="2000" dirty="0">
                  <a:latin typeface="Consolas" panose="020B0609020204030204" pitchFamily="49" charset="0"/>
                </a:rPr>
                <a:t> IS NOT NULL AND </a:t>
              </a:r>
              <a:r>
                <a:rPr lang="en-CA" sz="2000" dirty="0" err="1">
                  <a:latin typeface="Consolas" panose="020B0609020204030204" pitchFamily="49" charset="0"/>
                </a:rPr>
                <a:t>bikeid</a:t>
              </a:r>
              <a:r>
                <a:rPr lang="en-CA" sz="2000" dirty="0">
                  <a:latin typeface="Consolas" panose="020B0609020204030204" pitchFamily="49" charset="0"/>
                </a:rPr>
                <a:t> IS NOT NULL</a:t>
              </a:r>
            </a:p>
            <a:p>
              <a:endParaRPr lang="en-CA" sz="2000" dirty="0">
                <a:latin typeface="Consolas" panose="020B0609020204030204" pitchFamily="49" charset="0"/>
              </a:endParaRPr>
            </a:p>
            <a:p>
              <a:r>
                <a:rPr lang="en-CA" sz="2000" dirty="0">
                  <a:latin typeface="Consolas" panose="020B0609020204030204" pitchFamily="49" charset="0"/>
                </a:rPr>
                <a:t>GROUP BY </a:t>
              </a:r>
              <a:r>
                <a:rPr lang="en-CA" sz="2000" dirty="0" err="1">
                  <a:latin typeface="Consolas" panose="020B0609020204030204" pitchFamily="49" charset="0"/>
                </a:rPr>
                <a:t>trip_dur</a:t>
              </a:r>
              <a:endParaRPr lang="en-CA" sz="2000" dirty="0">
                <a:latin typeface="Consolas" panose="020B0609020204030204" pitchFamily="49" charset="0"/>
              </a:endParaRPr>
            </a:p>
            <a:p>
              <a:endParaRPr lang="en-CA" sz="2000" dirty="0">
                <a:latin typeface="Consolas" panose="020B0609020204030204" pitchFamily="49" charset="0"/>
              </a:endParaRPr>
            </a:p>
            <a:p>
              <a:r>
                <a:rPr lang="en-CA" sz="2000" dirty="0">
                  <a:latin typeface="Consolas" panose="020B0609020204030204" pitchFamily="49" charset="0"/>
                </a:rPr>
                <a:t> </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1982187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A3B1A-500F-4120-8728-CF8FF6D8945F}"/>
              </a:ext>
            </a:extLst>
          </p:cNvPr>
          <p:cNvSpPr txBox="1"/>
          <p:nvPr/>
        </p:nvSpPr>
        <p:spPr>
          <a:xfrm>
            <a:off x="285367" y="94617"/>
            <a:ext cx="4533901" cy="461665"/>
          </a:xfrm>
          <a:prstGeom prst="rect">
            <a:avLst/>
          </a:prstGeom>
          <a:noFill/>
        </p:spPr>
        <p:txBody>
          <a:bodyPr wrap="square" rtlCol="0">
            <a:spAutoFit/>
          </a:bodyPr>
          <a:lstStyle/>
          <a:p>
            <a:r>
              <a:rPr lang="en-CA" sz="2400" b="1" u="sng" dirty="0"/>
              <a:t>Results and analysis:</a:t>
            </a:r>
          </a:p>
        </p:txBody>
      </p:sp>
      <p:sp>
        <p:nvSpPr>
          <p:cNvPr id="3" name="TextBox 2">
            <a:extLst>
              <a:ext uri="{FF2B5EF4-FFF2-40B4-BE49-F238E27FC236}">
                <a16:creationId xmlns:a16="http://schemas.microsoft.com/office/drawing/2014/main" id="{7B5C7022-3A32-4C07-9E67-23BB037CCD2E}"/>
              </a:ext>
            </a:extLst>
          </p:cNvPr>
          <p:cNvSpPr txBox="1"/>
          <p:nvPr/>
        </p:nvSpPr>
        <p:spPr>
          <a:xfrm>
            <a:off x="285367" y="4470488"/>
            <a:ext cx="11125583" cy="1938992"/>
          </a:xfrm>
          <a:prstGeom prst="rect">
            <a:avLst/>
          </a:prstGeom>
          <a:noFill/>
        </p:spPr>
        <p:txBody>
          <a:bodyPr wrap="square" rtlCol="0">
            <a:spAutoFit/>
          </a:bodyPr>
          <a:lstStyle/>
          <a:p>
            <a:r>
              <a:rPr lang="en-CA" sz="2400" dirty="0"/>
              <a:t>Medium and short trips are by far the most popular ones. Quite short trips are not taken as much, but still much more frequently than trips that last an hour or more. </a:t>
            </a:r>
          </a:p>
          <a:p>
            <a:endParaRPr lang="en-CA" sz="2400" dirty="0"/>
          </a:p>
          <a:p>
            <a:r>
              <a:rPr lang="en-CA" sz="2400" dirty="0"/>
              <a:t>It will be interesting  to see how trips are distributed across both duration and user type. We’ll explore this in the next slide.  </a:t>
            </a:r>
          </a:p>
        </p:txBody>
      </p:sp>
      <p:grpSp>
        <p:nvGrpSpPr>
          <p:cNvPr id="15" name="Group 14">
            <a:extLst>
              <a:ext uri="{FF2B5EF4-FFF2-40B4-BE49-F238E27FC236}">
                <a16:creationId xmlns:a16="http://schemas.microsoft.com/office/drawing/2014/main" id="{33DF5188-E52F-473B-B257-E55DFCF85406}"/>
              </a:ext>
            </a:extLst>
          </p:cNvPr>
          <p:cNvGrpSpPr/>
          <p:nvPr/>
        </p:nvGrpSpPr>
        <p:grpSpPr>
          <a:xfrm>
            <a:off x="3350359" y="1222837"/>
            <a:ext cx="4995598" cy="2730038"/>
            <a:chOff x="2916400" y="598064"/>
            <a:chExt cx="4995598" cy="2730038"/>
          </a:xfrm>
        </p:grpSpPr>
        <p:sp>
          <p:nvSpPr>
            <p:cNvPr id="10" name="TextBox 9">
              <a:extLst>
                <a:ext uri="{FF2B5EF4-FFF2-40B4-BE49-F238E27FC236}">
                  <a16:creationId xmlns:a16="http://schemas.microsoft.com/office/drawing/2014/main" id="{5D379EC1-8EC1-4A71-A76E-4733A06C33A4}"/>
                </a:ext>
              </a:extLst>
            </p:cNvPr>
            <p:cNvSpPr txBox="1"/>
            <p:nvPr/>
          </p:nvSpPr>
          <p:spPr>
            <a:xfrm>
              <a:off x="4183874" y="2958770"/>
              <a:ext cx="2588401" cy="369332"/>
            </a:xfrm>
            <a:prstGeom prst="rect">
              <a:avLst/>
            </a:prstGeom>
            <a:noFill/>
          </p:spPr>
          <p:txBody>
            <a:bodyPr wrap="none" rtlCol="0">
              <a:spAutoFit/>
            </a:bodyPr>
            <a:lstStyle/>
            <a:p>
              <a:r>
                <a:rPr lang="en-CA" b="1" dirty="0"/>
                <a:t>Trip duration distribution</a:t>
              </a:r>
            </a:p>
          </p:txBody>
        </p:sp>
        <p:graphicFrame>
          <p:nvGraphicFramePr>
            <p:cNvPr id="11" name="Object 10">
              <a:extLst>
                <a:ext uri="{FF2B5EF4-FFF2-40B4-BE49-F238E27FC236}">
                  <a16:creationId xmlns:a16="http://schemas.microsoft.com/office/drawing/2014/main" id="{D5D6A98D-2E09-4530-BE0C-59B294C39C42}"/>
                </a:ext>
              </a:extLst>
            </p:cNvPr>
            <p:cNvGraphicFramePr>
              <a:graphicFrameLocks noChangeAspect="1"/>
            </p:cNvGraphicFramePr>
            <p:nvPr>
              <p:extLst>
                <p:ext uri="{D42A27DB-BD31-4B8C-83A1-F6EECF244321}">
                  <p14:modId xmlns:p14="http://schemas.microsoft.com/office/powerpoint/2010/main" val="3885374961"/>
                </p:ext>
              </p:extLst>
            </p:nvPr>
          </p:nvGraphicFramePr>
          <p:xfrm>
            <a:off x="2916400" y="598064"/>
            <a:ext cx="4995598" cy="2380316"/>
          </p:xfrm>
          <a:graphic>
            <a:graphicData uri="http://schemas.openxmlformats.org/presentationml/2006/ole">
              <mc:AlternateContent xmlns:mc="http://schemas.openxmlformats.org/markup-compatibility/2006">
                <mc:Choice xmlns:v="urn:schemas-microsoft-com:vml" Requires="v">
                  <p:oleObj spid="_x0000_s10300" name="Worksheet" r:id="rId3" imgW="3105228" imgH="1479665" progId="Excel.Sheet.12">
                    <p:embed/>
                  </p:oleObj>
                </mc:Choice>
                <mc:Fallback>
                  <p:oleObj name="Worksheet" r:id="rId3" imgW="3105228" imgH="1479665" progId="Excel.Sheet.12">
                    <p:embed/>
                    <p:pic>
                      <p:nvPicPr>
                        <p:cNvPr id="0" name=""/>
                        <p:cNvPicPr/>
                        <p:nvPr/>
                      </p:nvPicPr>
                      <p:blipFill>
                        <a:blip r:embed="rId4"/>
                        <a:stretch>
                          <a:fillRect/>
                        </a:stretch>
                      </p:blipFill>
                      <p:spPr>
                        <a:xfrm>
                          <a:off x="2916400" y="598064"/>
                          <a:ext cx="4995598" cy="2380316"/>
                        </a:xfrm>
                        <a:prstGeom prst="rect">
                          <a:avLst/>
                        </a:prstGeom>
                      </p:spPr>
                    </p:pic>
                  </p:oleObj>
                </mc:Fallback>
              </mc:AlternateContent>
            </a:graphicData>
          </a:graphic>
        </p:graphicFrame>
      </p:grpSp>
    </p:spTree>
    <p:extLst>
      <p:ext uri="{BB962C8B-B14F-4D97-AF65-F5344CB8AC3E}">
        <p14:creationId xmlns:p14="http://schemas.microsoft.com/office/powerpoint/2010/main" val="199539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27FF4-AE89-48EC-91CA-A097D8A16495}"/>
              </a:ext>
            </a:extLst>
          </p:cNvPr>
          <p:cNvSpPr txBox="1"/>
          <p:nvPr/>
        </p:nvSpPr>
        <p:spPr>
          <a:xfrm>
            <a:off x="3209543" y="4412514"/>
            <a:ext cx="5772912" cy="369332"/>
          </a:xfrm>
          <a:prstGeom prst="rect">
            <a:avLst/>
          </a:prstGeom>
          <a:noFill/>
        </p:spPr>
        <p:txBody>
          <a:bodyPr wrap="square" rtlCol="0">
            <a:spAutoFit/>
          </a:bodyPr>
          <a:lstStyle/>
          <a:p>
            <a:r>
              <a:rPr lang="en-CA" b="1" dirty="0" err="1"/>
              <a:t>Citibike</a:t>
            </a:r>
            <a:r>
              <a:rPr lang="en-CA" b="1" dirty="0"/>
              <a:t> trips distributed across trip duration and user type</a:t>
            </a:r>
          </a:p>
        </p:txBody>
      </p:sp>
      <p:sp>
        <p:nvSpPr>
          <p:cNvPr id="7" name="TextBox 6">
            <a:extLst>
              <a:ext uri="{FF2B5EF4-FFF2-40B4-BE49-F238E27FC236}">
                <a16:creationId xmlns:a16="http://schemas.microsoft.com/office/drawing/2014/main" id="{F87549E5-373F-409D-9303-D2F1C5815793}"/>
              </a:ext>
            </a:extLst>
          </p:cNvPr>
          <p:cNvSpPr txBox="1"/>
          <p:nvPr/>
        </p:nvSpPr>
        <p:spPr>
          <a:xfrm>
            <a:off x="390143" y="5021702"/>
            <a:ext cx="11411712" cy="1708160"/>
          </a:xfrm>
          <a:prstGeom prst="rect">
            <a:avLst/>
          </a:prstGeom>
          <a:noFill/>
        </p:spPr>
        <p:txBody>
          <a:bodyPr wrap="square" rtlCol="0">
            <a:spAutoFit/>
          </a:bodyPr>
          <a:lstStyle/>
          <a:p>
            <a:pPr algn="just"/>
            <a:r>
              <a:rPr lang="en-CA" sz="2100" dirty="0"/>
              <a:t>Very short trips are almost always undertaken by subscribers. The situation is also similar with the short trips. If we assume that subscribers are NYC locals, this makes more sense: </a:t>
            </a:r>
            <a:r>
              <a:rPr lang="en-CA" sz="2100" dirty="0" err="1"/>
              <a:t>Citibike</a:t>
            </a:r>
            <a:r>
              <a:rPr lang="en-CA" sz="2100" dirty="0"/>
              <a:t> is a part of their daily routine, and they use it to move around the neighbourhood. The difference between subscribers and customers is smaller for medium trips, but subscribers are still predominant, as they might be using </a:t>
            </a:r>
            <a:r>
              <a:rPr lang="en-CA" sz="2100" dirty="0" err="1"/>
              <a:t>Citibike</a:t>
            </a:r>
            <a:r>
              <a:rPr lang="en-CA" sz="2100" dirty="0"/>
              <a:t> to commute from home to work, for example.  </a:t>
            </a:r>
          </a:p>
        </p:txBody>
      </p:sp>
      <p:pic>
        <p:nvPicPr>
          <p:cNvPr id="3" name="Picture 2">
            <a:extLst>
              <a:ext uri="{FF2B5EF4-FFF2-40B4-BE49-F238E27FC236}">
                <a16:creationId xmlns:a16="http://schemas.microsoft.com/office/drawing/2014/main" id="{E6B49B74-B80D-49A9-A411-20654CDCF705}"/>
              </a:ext>
            </a:extLst>
          </p:cNvPr>
          <p:cNvPicPr>
            <a:picLocks noChangeAspect="1"/>
          </p:cNvPicPr>
          <p:nvPr/>
        </p:nvPicPr>
        <p:blipFill>
          <a:blip r:embed="rId2"/>
          <a:stretch>
            <a:fillRect/>
          </a:stretch>
        </p:blipFill>
        <p:spPr>
          <a:xfrm>
            <a:off x="1892807" y="122902"/>
            <a:ext cx="8406384" cy="4289612"/>
          </a:xfrm>
          <a:prstGeom prst="rect">
            <a:avLst/>
          </a:prstGeom>
        </p:spPr>
      </p:pic>
    </p:spTree>
    <p:extLst>
      <p:ext uri="{BB962C8B-B14F-4D97-AF65-F5344CB8AC3E}">
        <p14:creationId xmlns:p14="http://schemas.microsoft.com/office/powerpoint/2010/main" val="73637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27FF4-AE89-48EC-91CA-A097D8A16495}"/>
              </a:ext>
            </a:extLst>
          </p:cNvPr>
          <p:cNvSpPr txBox="1"/>
          <p:nvPr/>
        </p:nvSpPr>
        <p:spPr>
          <a:xfrm>
            <a:off x="3209543" y="4412514"/>
            <a:ext cx="5772912" cy="369332"/>
          </a:xfrm>
          <a:prstGeom prst="rect">
            <a:avLst/>
          </a:prstGeom>
          <a:noFill/>
        </p:spPr>
        <p:txBody>
          <a:bodyPr wrap="square" rtlCol="0">
            <a:spAutoFit/>
          </a:bodyPr>
          <a:lstStyle/>
          <a:p>
            <a:r>
              <a:rPr lang="en-CA" b="1" dirty="0" err="1"/>
              <a:t>Citibike</a:t>
            </a:r>
            <a:r>
              <a:rPr lang="en-CA" b="1" dirty="0"/>
              <a:t> trips distributed across trip duration and user type</a:t>
            </a:r>
          </a:p>
        </p:txBody>
      </p:sp>
      <p:sp>
        <p:nvSpPr>
          <p:cNvPr id="7" name="TextBox 6">
            <a:extLst>
              <a:ext uri="{FF2B5EF4-FFF2-40B4-BE49-F238E27FC236}">
                <a16:creationId xmlns:a16="http://schemas.microsoft.com/office/drawing/2014/main" id="{F87549E5-373F-409D-9303-D2F1C5815793}"/>
              </a:ext>
            </a:extLst>
          </p:cNvPr>
          <p:cNvSpPr txBox="1"/>
          <p:nvPr/>
        </p:nvSpPr>
        <p:spPr>
          <a:xfrm>
            <a:off x="390143" y="5259827"/>
            <a:ext cx="11411712" cy="1061829"/>
          </a:xfrm>
          <a:prstGeom prst="rect">
            <a:avLst/>
          </a:prstGeom>
          <a:noFill/>
        </p:spPr>
        <p:txBody>
          <a:bodyPr wrap="square" rtlCol="0">
            <a:spAutoFit/>
          </a:bodyPr>
          <a:lstStyle/>
          <a:p>
            <a:pPr algn="just"/>
            <a:r>
              <a:rPr lang="en-CA" sz="2100" dirty="0"/>
              <a:t>But the story is completely different for longer trips! In this case ‘pay-per-ride’ customers overtake subscribers. If we assume that many customers are also tourists, then this also makes sense: they will want to rent a bike for a bike-tour around the city, probably commuting around the most popular areas. </a:t>
            </a:r>
          </a:p>
        </p:txBody>
      </p:sp>
      <p:pic>
        <p:nvPicPr>
          <p:cNvPr id="3" name="Picture 2">
            <a:extLst>
              <a:ext uri="{FF2B5EF4-FFF2-40B4-BE49-F238E27FC236}">
                <a16:creationId xmlns:a16="http://schemas.microsoft.com/office/drawing/2014/main" id="{E6B49B74-B80D-49A9-A411-20654CDCF705}"/>
              </a:ext>
            </a:extLst>
          </p:cNvPr>
          <p:cNvPicPr>
            <a:picLocks noChangeAspect="1"/>
          </p:cNvPicPr>
          <p:nvPr/>
        </p:nvPicPr>
        <p:blipFill>
          <a:blip r:embed="rId2"/>
          <a:stretch>
            <a:fillRect/>
          </a:stretch>
        </p:blipFill>
        <p:spPr>
          <a:xfrm>
            <a:off x="1892807" y="122902"/>
            <a:ext cx="8406384" cy="4289612"/>
          </a:xfrm>
          <a:prstGeom prst="rect">
            <a:avLst/>
          </a:prstGeom>
        </p:spPr>
      </p:pic>
    </p:spTree>
    <p:extLst>
      <p:ext uri="{BB962C8B-B14F-4D97-AF65-F5344CB8AC3E}">
        <p14:creationId xmlns:p14="http://schemas.microsoft.com/office/powerpoint/2010/main" val="152883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20AC33-2028-4AAC-AF24-C4C74C0B9BBE}"/>
              </a:ext>
            </a:extLst>
          </p:cNvPr>
          <p:cNvSpPr>
            <a:spLocks noGrp="1"/>
          </p:cNvSpPr>
          <p:nvPr>
            <p:ph type="title"/>
          </p:nvPr>
        </p:nvSpPr>
        <p:spPr>
          <a:xfrm>
            <a:off x="5036439" y="137583"/>
            <a:ext cx="2119122" cy="633942"/>
          </a:xfrm>
        </p:spPr>
        <p:txBody>
          <a:bodyPr>
            <a:noAutofit/>
          </a:bodyPr>
          <a:lstStyle/>
          <a:p>
            <a:r>
              <a:rPr lang="en-CA" sz="3600" b="1" dirty="0"/>
              <a:t>Intro notes</a:t>
            </a:r>
          </a:p>
        </p:txBody>
      </p:sp>
      <p:sp>
        <p:nvSpPr>
          <p:cNvPr id="5" name="Content Placeholder 4">
            <a:extLst>
              <a:ext uri="{FF2B5EF4-FFF2-40B4-BE49-F238E27FC236}">
                <a16:creationId xmlns:a16="http://schemas.microsoft.com/office/drawing/2014/main" id="{7750406A-B94D-4027-B034-19AF46AA712B}"/>
              </a:ext>
            </a:extLst>
          </p:cNvPr>
          <p:cNvSpPr>
            <a:spLocks noGrp="1"/>
          </p:cNvSpPr>
          <p:nvPr>
            <p:ph idx="1"/>
          </p:nvPr>
        </p:nvSpPr>
        <p:spPr>
          <a:xfrm>
            <a:off x="366903" y="1285875"/>
            <a:ext cx="11458194" cy="5680287"/>
          </a:xfrm>
        </p:spPr>
        <p:txBody>
          <a:bodyPr>
            <a:normAutofit/>
          </a:bodyPr>
          <a:lstStyle/>
          <a:p>
            <a:pPr marL="0" indent="0">
              <a:buNone/>
            </a:pPr>
            <a:r>
              <a:rPr lang="en-CA" sz="2800" dirty="0"/>
              <a:t>First thing, I want to point out that I am well aware that this way of presenting the results might be considered naïve (and even unacceptable) by the Data Science professionals. Please bear in mind that up so far I have been mainly focused on the scientific research in mathematics and academia-related work, where things are done differently.</a:t>
            </a:r>
          </a:p>
          <a:p>
            <a:pPr marL="0" indent="0">
              <a:buNone/>
            </a:pPr>
            <a:endParaRPr lang="en-CA" dirty="0"/>
          </a:p>
          <a:p>
            <a:pPr marL="0" indent="0">
              <a:buNone/>
            </a:pPr>
            <a:r>
              <a:rPr lang="en-CA" sz="2800" dirty="0"/>
              <a:t>I believe that much better way to present the obtained results is to connect Google </a:t>
            </a:r>
            <a:r>
              <a:rPr lang="en-CA" sz="2800" dirty="0" err="1"/>
              <a:t>BigQuery</a:t>
            </a:r>
            <a:r>
              <a:rPr lang="en-CA" sz="2800" dirty="0"/>
              <a:t> with Python, and compile results into one big </a:t>
            </a:r>
            <a:r>
              <a:rPr lang="en-CA" sz="2800" dirty="0" err="1"/>
              <a:t>Jupyter</a:t>
            </a:r>
            <a:r>
              <a:rPr lang="en-CA" sz="2800" dirty="0"/>
              <a:t> notebook report. Given the opportunity, I would certainly learn to do that from more experienced colleagues (or on my own, eventually) in a matter of days. But now I wanted to focus and use my time on the analysis and results, and not on the form of presentation. </a:t>
            </a:r>
          </a:p>
        </p:txBody>
      </p:sp>
    </p:spTree>
    <p:extLst>
      <p:ext uri="{BB962C8B-B14F-4D97-AF65-F5344CB8AC3E}">
        <p14:creationId xmlns:p14="http://schemas.microsoft.com/office/powerpoint/2010/main" val="3016022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85749" y="137916"/>
            <a:ext cx="11601451"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7: What is the most popular </a:t>
            </a:r>
            <a:r>
              <a:rPr lang="en-CA" sz="3200" b="1" dirty="0" err="1">
                <a:solidFill>
                  <a:srgbClr val="8FCFDC"/>
                </a:solidFill>
                <a:latin typeface="Calibri" panose="020F0502020204030204" pitchFamily="34" charset="0"/>
                <a:cs typeface="Calibri" panose="020F0502020204030204" pitchFamily="34" charset="0"/>
              </a:rPr>
              <a:t>Citibike</a:t>
            </a:r>
            <a:r>
              <a:rPr lang="en-CA" sz="3200" b="1" dirty="0">
                <a:solidFill>
                  <a:srgbClr val="8FCFDC"/>
                </a:solidFill>
                <a:latin typeface="Calibri" panose="020F0502020204030204" pitchFamily="34" charset="0"/>
                <a:cs typeface="Calibri" panose="020F0502020204030204" pitchFamily="34" charset="0"/>
              </a:rPr>
              <a:t> trip?</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95274" y="771482"/>
            <a:ext cx="11220451" cy="5880185"/>
            <a:chOff x="295274" y="1276994"/>
            <a:chExt cx="11220451" cy="6591506"/>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a:t>
              </a:r>
            </a:p>
          </p:txBody>
        </p:sp>
        <p:sp>
          <p:nvSpPr>
            <p:cNvPr id="8" name="Rectangle 7">
              <a:extLst>
                <a:ext uri="{FF2B5EF4-FFF2-40B4-BE49-F238E27FC236}">
                  <a16:creationId xmlns:a16="http://schemas.microsoft.com/office/drawing/2014/main" id="{1CC9493A-D1E9-454D-ACF2-E6FDEC17001D}"/>
                </a:ext>
              </a:extLst>
            </p:cNvPr>
            <p:cNvSpPr/>
            <p:nvPr/>
          </p:nvSpPr>
          <p:spPr>
            <a:xfrm>
              <a:off x="657225" y="1968863"/>
              <a:ext cx="10858500" cy="5899637"/>
            </a:xfrm>
            <a:prstGeom prst="rect">
              <a:avLst/>
            </a:prstGeom>
          </p:spPr>
          <p:txBody>
            <a:bodyPr wrap="square">
              <a:spAutoFit/>
            </a:bodyPr>
            <a:lstStyle/>
            <a:p>
              <a:r>
                <a:rPr lang="en-CA" sz="2400" dirty="0">
                  <a:latin typeface="Consolas" panose="020B0609020204030204" pitchFamily="49" charset="0"/>
                </a:rPr>
                <a:t>SELECT </a:t>
              </a:r>
            </a:p>
            <a:p>
              <a:r>
                <a:rPr lang="en-CA" sz="2400" dirty="0">
                  <a:latin typeface="Consolas" panose="020B0609020204030204" pitchFamily="49" charset="0"/>
                </a:rPr>
                <a:t>	CONCAT(</a:t>
              </a:r>
              <a:r>
                <a:rPr lang="en-CA" sz="2400" dirty="0" err="1">
                  <a:latin typeface="Consolas" panose="020B0609020204030204" pitchFamily="49" charset="0"/>
                </a:rPr>
                <a:t>start_station_name</a:t>
              </a:r>
              <a:r>
                <a:rPr lang="en-CA" sz="2400" dirty="0">
                  <a:latin typeface="Consolas" panose="020B0609020204030204" pitchFamily="49" charset="0"/>
                </a:rPr>
                <a:t>,' - ',</a:t>
              </a:r>
              <a:r>
                <a:rPr lang="en-CA" sz="2400" dirty="0" err="1">
                  <a:latin typeface="Consolas" panose="020B0609020204030204" pitchFamily="49" charset="0"/>
                </a:rPr>
                <a:t>end_station_name</a:t>
              </a:r>
              <a:r>
                <a:rPr lang="en-CA" sz="2400" dirty="0">
                  <a:latin typeface="Consolas" panose="020B0609020204030204" pitchFamily="49" charset="0"/>
                </a:rPr>
                <a:t>) AS trips,</a:t>
              </a:r>
            </a:p>
            <a:p>
              <a:r>
                <a:rPr lang="en-CA" sz="2400" dirty="0">
                  <a:latin typeface="Consolas" panose="020B0609020204030204" pitchFamily="49" charset="0"/>
                </a:rPr>
                <a:t>	ROUND(AVG(</a:t>
              </a:r>
              <a:r>
                <a:rPr lang="en-CA" sz="2400" dirty="0" err="1">
                  <a:latin typeface="Consolas" panose="020B0609020204030204" pitchFamily="49" charset="0"/>
                </a:rPr>
                <a:t>tripduration</a:t>
              </a:r>
              <a:r>
                <a:rPr lang="en-CA" sz="2400" dirty="0">
                  <a:latin typeface="Consolas" panose="020B0609020204030204" pitchFamily="49" charset="0"/>
                </a:rPr>
                <a:t>)/60, 2) AS </a:t>
              </a:r>
              <a:r>
                <a:rPr lang="en-CA" sz="2400" dirty="0" err="1">
                  <a:latin typeface="Consolas" panose="020B0609020204030204" pitchFamily="49" charset="0"/>
                </a:rPr>
                <a:t>avg_trip_time</a:t>
              </a:r>
              <a:r>
                <a:rPr lang="en-CA" sz="2400" dirty="0">
                  <a:latin typeface="Consolas" panose="020B0609020204030204" pitchFamily="49" charset="0"/>
                </a:rPr>
                <a:t>,</a:t>
              </a:r>
            </a:p>
            <a:p>
              <a:r>
                <a:rPr lang="en-CA" sz="2400" dirty="0">
                  <a:latin typeface="Consolas" panose="020B0609020204030204" pitchFamily="49" charset="0"/>
                </a:rPr>
                <a:t>	COUNT(</a:t>
              </a:r>
              <a:r>
                <a:rPr lang="en-CA" sz="2400" dirty="0" err="1">
                  <a:latin typeface="Consolas" panose="020B0609020204030204" pitchFamily="49" charset="0"/>
                </a:rPr>
                <a:t>bikeid</a:t>
              </a:r>
              <a:r>
                <a:rPr lang="en-CA" sz="2400" dirty="0">
                  <a:latin typeface="Consolas" panose="020B0609020204030204" pitchFamily="49" charset="0"/>
                </a:rPr>
                <a:t>) AS </a:t>
              </a:r>
              <a:r>
                <a:rPr lang="en-CA" sz="2400" dirty="0" err="1">
                  <a:latin typeface="Consolas" panose="020B0609020204030204" pitchFamily="49" charset="0"/>
                </a:rPr>
                <a:t>num_of_trips</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 </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bikeid</a:t>
              </a:r>
              <a:r>
                <a:rPr lang="en-CA" sz="2400" dirty="0">
                  <a:latin typeface="Consolas" panose="020B0609020204030204" pitchFamily="49" charset="0"/>
                </a:rPr>
                <a:t> IS NOT NULL</a:t>
              </a:r>
            </a:p>
            <a:p>
              <a:endParaRPr lang="en-CA" sz="2400" dirty="0">
                <a:latin typeface="Consolas" panose="020B0609020204030204" pitchFamily="49" charset="0"/>
              </a:endParaRPr>
            </a:p>
            <a:p>
              <a:r>
                <a:rPr lang="en-CA" sz="2400" dirty="0">
                  <a:latin typeface="Consolas" panose="020B0609020204030204" pitchFamily="49" charset="0"/>
                </a:rPr>
                <a:t>GROUP BY trips</a:t>
              </a:r>
            </a:p>
            <a:p>
              <a:endParaRPr lang="en-CA" sz="2400" dirty="0">
                <a:latin typeface="Consolas" panose="020B0609020204030204" pitchFamily="49" charset="0"/>
              </a:endParaRPr>
            </a:p>
            <a:p>
              <a:r>
                <a:rPr lang="en-CA" sz="2400" dirty="0">
                  <a:latin typeface="Consolas" panose="020B0609020204030204" pitchFamily="49" charset="0"/>
                </a:rPr>
                <a:t>ORDER BY </a:t>
              </a:r>
              <a:r>
                <a:rPr lang="en-CA" sz="2400" dirty="0" err="1">
                  <a:latin typeface="Consolas" panose="020B0609020204030204" pitchFamily="49" charset="0"/>
                </a:rPr>
                <a:t>num_of_trips</a:t>
              </a:r>
              <a:r>
                <a:rPr lang="en-CA" sz="2400" dirty="0">
                  <a:latin typeface="Consolas" panose="020B0609020204030204" pitchFamily="49" charset="0"/>
                </a:rPr>
                <a:t> DESC</a:t>
              </a:r>
            </a:p>
            <a:p>
              <a:endParaRPr lang="en-CA" sz="2400" dirty="0">
                <a:latin typeface="Consolas" panose="020B0609020204030204" pitchFamily="49" charset="0"/>
              </a:endParaRPr>
            </a:p>
            <a:p>
              <a:r>
                <a:rPr lang="en-CA" sz="2400" dirty="0">
                  <a:latin typeface="Consolas" panose="020B0609020204030204" pitchFamily="49" charset="0"/>
                </a:rPr>
                <a:t>LIMIT 10</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183876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A3B1A-500F-4120-8728-CF8FF6D8945F}"/>
              </a:ext>
            </a:extLst>
          </p:cNvPr>
          <p:cNvSpPr txBox="1"/>
          <p:nvPr/>
        </p:nvSpPr>
        <p:spPr>
          <a:xfrm>
            <a:off x="285367" y="94617"/>
            <a:ext cx="4533901" cy="461665"/>
          </a:xfrm>
          <a:prstGeom prst="rect">
            <a:avLst/>
          </a:prstGeom>
          <a:noFill/>
        </p:spPr>
        <p:txBody>
          <a:bodyPr wrap="square" rtlCol="0">
            <a:spAutoFit/>
          </a:bodyPr>
          <a:lstStyle/>
          <a:p>
            <a:r>
              <a:rPr lang="en-CA" sz="2400" b="1" u="sng" dirty="0"/>
              <a:t>Results and analysis:</a:t>
            </a:r>
          </a:p>
        </p:txBody>
      </p:sp>
      <p:sp>
        <p:nvSpPr>
          <p:cNvPr id="3" name="TextBox 2">
            <a:extLst>
              <a:ext uri="{FF2B5EF4-FFF2-40B4-BE49-F238E27FC236}">
                <a16:creationId xmlns:a16="http://schemas.microsoft.com/office/drawing/2014/main" id="{7B5C7022-3A32-4C07-9E67-23BB037CCD2E}"/>
              </a:ext>
            </a:extLst>
          </p:cNvPr>
          <p:cNvSpPr txBox="1"/>
          <p:nvPr/>
        </p:nvSpPr>
        <p:spPr>
          <a:xfrm>
            <a:off x="285367" y="3964620"/>
            <a:ext cx="11373233" cy="2677656"/>
          </a:xfrm>
          <a:prstGeom prst="rect">
            <a:avLst/>
          </a:prstGeom>
          <a:noFill/>
        </p:spPr>
        <p:txBody>
          <a:bodyPr wrap="square" rtlCol="0">
            <a:spAutoFit/>
          </a:bodyPr>
          <a:lstStyle/>
          <a:p>
            <a:r>
              <a:rPr lang="en-CA" sz="2400" dirty="0"/>
              <a:t>Let’s observe top two routes: they are considerably more popular than other routes, they have the same starting and end station, they are both medium/long trips, and they both refer to Central Park South. All this can reveal a favourite habit of </a:t>
            </a:r>
            <a:r>
              <a:rPr lang="en-CA" sz="2400" dirty="0" err="1"/>
              <a:t>Citibike</a:t>
            </a:r>
            <a:r>
              <a:rPr lang="en-CA" sz="2400" dirty="0"/>
              <a:t> users: taking a nice long tour through the Central Park. </a:t>
            </a:r>
          </a:p>
          <a:p>
            <a:r>
              <a:rPr lang="en-CA" sz="2400" dirty="0"/>
              <a:t>This can also explain why there’s almost an equal number of subscribers (locals) and costumers (tourists) taking longer rides: whether you are a local or not, you’d want to cycle around Central Park.  </a:t>
            </a:r>
          </a:p>
        </p:txBody>
      </p:sp>
      <p:graphicFrame>
        <p:nvGraphicFramePr>
          <p:cNvPr id="2" name="Object 1">
            <a:extLst>
              <a:ext uri="{FF2B5EF4-FFF2-40B4-BE49-F238E27FC236}">
                <a16:creationId xmlns:a16="http://schemas.microsoft.com/office/drawing/2014/main" id="{55535CCC-B3E9-42BE-B53E-B9A9AA62B19D}"/>
              </a:ext>
            </a:extLst>
          </p:cNvPr>
          <p:cNvGraphicFramePr>
            <a:graphicFrameLocks noChangeAspect="1"/>
          </p:cNvGraphicFramePr>
          <p:nvPr>
            <p:extLst>
              <p:ext uri="{D42A27DB-BD31-4B8C-83A1-F6EECF244321}">
                <p14:modId xmlns:p14="http://schemas.microsoft.com/office/powerpoint/2010/main" val="4187581461"/>
              </p:ext>
            </p:extLst>
          </p:nvPr>
        </p:nvGraphicFramePr>
        <p:xfrm>
          <a:off x="1214722" y="592881"/>
          <a:ext cx="9762556" cy="2963964"/>
        </p:xfrm>
        <a:graphic>
          <a:graphicData uri="http://schemas.openxmlformats.org/presentationml/2006/ole">
            <mc:AlternateContent xmlns:mc="http://schemas.openxmlformats.org/markup-compatibility/2006">
              <mc:Choice xmlns:v="urn:schemas-microsoft-com:vml" Requires="v">
                <p:oleObj spid="_x0000_s11317" name="Worksheet" r:id="rId3" imgW="6692744" imgH="2032046" progId="Excel.Sheet.12">
                  <p:embed/>
                </p:oleObj>
              </mc:Choice>
              <mc:Fallback>
                <p:oleObj name="Worksheet" r:id="rId3" imgW="6692744" imgH="2032046" progId="Excel.Sheet.12">
                  <p:embed/>
                  <p:pic>
                    <p:nvPicPr>
                      <p:cNvPr id="0" name=""/>
                      <p:cNvPicPr/>
                      <p:nvPr/>
                    </p:nvPicPr>
                    <p:blipFill>
                      <a:blip r:embed="rId4"/>
                      <a:stretch>
                        <a:fillRect/>
                      </a:stretch>
                    </p:blipFill>
                    <p:spPr>
                      <a:xfrm>
                        <a:off x="1214722" y="592881"/>
                        <a:ext cx="9762556" cy="296396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E3A7F97-DB85-441A-945F-38FB7EDCFC28}"/>
              </a:ext>
            </a:extLst>
          </p:cNvPr>
          <p:cNvSpPr txBox="1"/>
          <p:nvPr/>
        </p:nvSpPr>
        <p:spPr>
          <a:xfrm>
            <a:off x="4819268" y="3576066"/>
            <a:ext cx="2628027" cy="369332"/>
          </a:xfrm>
          <a:prstGeom prst="rect">
            <a:avLst/>
          </a:prstGeom>
          <a:noFill/>
        </p:spPr>
        <p:txBody>
          <a:bodyPr wrap="none" rtlCol="0">
            <a:spAutoFit/>
          </a:bodyPr>
          <a:lstStyle/>
          <a:p>
            <a:r>
              <a:rPr lang="en-CA" b="1" dirty="0"/>
              <a:t>Top 10 most popular trips</a:t>
            </a:r>
          </a:p>
        </p:txBody>
      </p:sp>
    </p:spTree>
    <p:extLst>
      <p:ext uri="{BB962C8B-B14F-4D97-AF65-F5344CB8AC3E}">
        <p14:creationId xmlns:p14="http://schemas.microsoft.com/office/powerpoint/2010/main" val="893530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C7022-3A32-4C07-9E67-23BB037CCD2E}"/>
              </a:ext>
            </a:extLst>
          </p:cNvPr>
          <p:cNvSpPr txBox="1"/>
          <p:nvPr/>
        </p:nvSpPr>
        <p:spPr>
          <a:xfrm>
            <a:off x="285367" y="4695459"/>
            <a:ext cx="11373233" cy="1569660"/>
          </a:xfrm>
          <a:prstGeom prst="rect">
            <a:avLst/>
          </a:prstGeom>
          <a:noFill/>
        </p:spPr>
        <p:txBody>
          <a:bodyPr wrap="square" rtlCol="0">
            <a:spAutoFit/>
          </a:bodyPr>
          <a:lstStyle/>
          <a:p>
            <a:r>
              <a:rPr lang="en-CA" sz="2400" dirty="0"/>
              <a:t>The third entry is also interesting to note: 30 minute trips starting and ending at the same station, located in southern New York. We can assume that biking around south NY (and enjoying all the sights there) is also quite popular. </a:t>
            </a:r>
          </a:p>
          <a:p>
            <a:endParaRPr lang="en-CA" sz="2400" dirty="0"/>
          </a:p>
        </p:txBody>
      </p:sp>
      <p:grpSp>
        <p:nvGrpSpPr>
          <p:cNvPr id="4" name="Group 3">
            <a:extLst>
              <a:ext uri="{FF2B5EF4-FFF2-40B4-BE49-F238E27FC236}">
                <a16:creationId xmlns:a16="http://schemas.microsoft.com/office/drawing/2014/main" id="{0A0656CB-99A7-4B79-905D-EF7F9B7A90C4}"/>
              </a:ext>
            </a:extLst>
          </p:cNvPr>
          <p:cNvGrpSpPr/>
          <p:nvPr/>
        </p:nvGrpSpPr>
        <p:grpSpPr>
          <a:xfrm>
            <a:off x="1214722" y="954831"/>
            <a:ext cx="9762556" cy="3257096"/>
            <a:chOff x="1214722" y="592881"/>
            <a:chExt cx="9762556" cy="3257096"/>
          </a:xfrm>
        </p:grpSpPr>
        <p:graphicFrame>
          <p:nvGraphicFramePr>
            <p:cNvPr id="2" name="Object 1">
              <a:extLst>
                <a:ext uri="{FF2B5EF4-FFF2-40B4-BE49-F238E27FC236}">
                  <a16:creationId xmlns:a16="http://schemas.microsoft.com/office/drawing/2014/main" id="{55535CCC-B3E9-42BE-B53E-B9A9AA62B19D}"/>
                </a:ext>
              </a:extLst>
            </p:cNvPr>
            <p:cNvGraphicFramePr>
              <a:graphicFrameLocks noChangeAspect="1"/>
            </p:cNvGraphicFramePr>
            <p:nvPr>
              <p:extLst>
                <p:ext uri="{D42A27DB-BD31-4B8C-83A1-F6EECF244321}">
                  <p14:modId xmlns:p14="http://schemas.microsoft.com/office/powerpoint/2010/main" val="2603881365"/>
                </p:ext>
              </p:extLst>
            </p:nvPr>
          </p:nvGraphicFramePr>
          <p:xfrm>
            <a:off x="1214722" y="592881"/>
            <a:ext cx="9762556" cy="2963964"/>
          </p:xfrm>
          <a:graphic>
            <a:graphicData uri="http://schemas.openxmlformats.org/presentationml/2006/ole">
              <mc:AlternateContent xmlns:mc="http://schemas.openxmlformats.org/markup-compatibility/2006">
                <mc:Choice xmlns:v="urn:schemas-microsoft-com:vml" Requires="v">
                  <p:oleObj spid="_x0000_s13363" name="Worksheet" r:id="rId3" imgW="6692744" imgH="2032046" progId="Excel.Sheet.12">
                    <p:embed/>
                  </p:oleObj>
                </mc:Choice>
                <mc:Fallback>
                  <p:oleObj name="Worksheet" r:id="rId3" imgW="6692744" imgH="2032046" progId="Excel.Sheet.12">
                    <p:embed/>
                    <p:pic>
                      <p:nvPicPr>
                        <p:cNvPr id="2" name="Object 1">
                          <a:extLst>
                            <a:ext uri="{FF2B5EF4-FFF2-40B4-BE49-F238E27FC236}">
                              <a16:creationId xmlns:a16="http://schemas.microsoft.com/office/drawing/2014/main" id="{55535CCC-B3E9-42BE-B53E-B9A9AA62B19D}"/>
                            </a:ext>
                          </a:extLst>
                        </p:cNvPr>
                        <p:cNvPicPr/>
                        <p:nvPr/>
                      </p:nvPicPr>
                      <p:blipFill>
                        <a:blip r:embed="rId4"/>
                        <a:stretch>
                          <a:fillRect/>
                        </a:stretch>
                      </p:blipFill>
                      <p:spPr>
                        <a:xfrm>
                          <a:off x="1214722" y="592881"/>
                          <a:ext cx="9762556" cy="296396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E3A7F97-DB85-441A-945F-38FB7EDCFC28}"/>
                </a:ext>
              </a:extLst>
            </p:cNvPr>
            <p:cNvSpPr txBox="1"/>
            <p:nvPr/>
          </p:nvSpPr>
          <p:spPr>
            <a:xfrm>
              <a:off x="4781986" y="3480645"/>
              <a:ext cx="2628027" cy="369332"/>
            </a:xfrm>
            <a:prstGeom prst="rect">
              <a:avLst/>
            </a:prstGeom>
            <a:noFill/>
          </p:spPr>
          <p:txBody>
            <a:bodyPr wrap="none" rtlCol="0">
              <a:spAutoFit/>
            </a:bodyPr>
            <a:lstStyle/>
            <a:p>
              <a:r>
                <a:rPr lang="en-CA" b="1" dirty="0"/>
                <a:t>Top 10 most popular trips</a:t>
              </a:r>
            </a:p>
          </p:txBody>
        </p:sp>
      </p:grpSp>
    </p:spTree>
    <p:extLst>
      <p:ext uri="{BB962C8B-B14F-4D97-AF65-F5344CB8AC3E}">
        <p14:creationId xmlns:p14="http://schemas.microsoft.com/office/powerpoint/2010/main" val="7207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C7022-3A32-4C07-9E67-23BB037CCD2E}"/>
              </a:ext>
            </a:extLst>
          </p:cNvPr>
          <p:cNvSpPr txBox="1"/>
          <p:nvPr/>
        </p:nvSpPr>
        <p:spPr>
          <a:xfrm>
            <a:off x="285367" y="4695459"/>
            <a:ext cx="11373233" cy="1200329"/>
          </a:xfrm>
          <a:prstGeom prst="rect">
            <a:avLst/>
          </a:prstGeom>
          <a:noFill/>
        </p:spPr>
        <p:txBody>
          <a:bodyPr wrap="square" rtlCol="0">
            <a:spAutoFit/>
          </a:bodyPr>
          <a:lstStyle/>
          <a:p>
            <a:r>
              <a:rPr lang="en-CA" sz="2400" dirty="0"/>
              <a:t>Observing this table we can see that there is another way to interpret the customer data: it can represent not only NYC visitors, but locals who don’t own a bike, but rent a </a:t>
            </a:r>
            <a:r>
              <a:rPr lang="en-CA" sz="2400" dirty="0" err="1"/>
              <a:t>Citibike</a:t>
            </a:r>
            <a:r>
              <a:rPr lang="en-CA" sz="2400" dirty="0"/>
              <a:t> for occasional recreation. </a:t>
            </a:r>
          </a:p>
        </p:txBody>
      </p:sp>
      <p:grpSp>
        <p:nvGrpSpPr>
          <p:cNvPr id="4" name="Group 3">
            <a:extLst>
              <a:ext uri="{FF2B5EF4-FFF2-40B4-BE49-F238E27FC236}">
                <a16:creationId xmlns:a16="http://schemas.microsoft.com/office/drawing/2014/main" id="{0A0656CB-99A7-4B79-905D-EF7F9B7A90C4}"/>
              </a:ext>
            </a:extLst>
          </p:cNvPr>
          <p:cNvGrpSpPr/>
          <p:nvPr/>
        </p:nvGrpSpPr>
        <p:grpSpPr>
          <a:xfrm>
            <a:off x="1214722" y="954831"/>
            <a:ext cx="9762556" cy="3257096"/>
            <a:chOff x="1214722" y="592881"/>
            <a:chExt cx="9762556" cy="3257096"/>
          </a:xfrm>
        </p:grpSpPr>
        <p:graphicFrame>
          <p:nvGraphicFramePr>
            <p:cNvPr id="2" name="Object 1">
              <a:extLst>
                <a:ext uri="{FF2B5EF4-FFF2-40B4-BE49-F238E27FC236}">
                  <a16:creationId xmlns:a16="http://schemas.microsoft.com/office/drawing/2014/main" id="{55535CCC-B3E9-42BE-B53E-B9A9AA62B19D}"/>
                </a:ext>
              </a:extLst>
            </p:cNvPr>
            <p:cNvGraphicFramePr>
              <a:graphicFrameLocks noChangeAspect="1"/>
            </p:cNvGraphicFramePr>
            <p:nvPr/>
          </p:nvGraphicFramePr>
          <p:xfrm>
            <a:off x="1214722" y="592881"/>
            <a:ext cx="9762556" cy="2963964"/>
          </p:xfrm>
          <a:graphic>
            <a:graphicData uri="http://schemas.openxmlformats.org/presentationml/2006/ole">
              <mc:AlternateContent xmlns:mc="http://schemas.openxmlformats.org/markup-compatibility/2006">
                <mc:Choice xmlns:v="urn:schemas-microsoft-com:vml" Requires="v">
                  <p:oleObj spid="_x0000_s22540" name="Worksheet" r:id="rId3" imgW="6692744" imgH="2032046" progId="Excel.Sheet.12">
                    <p:embed/>
                  </p:oleObj>
                </mc:Choice>
                <mc:Fallback>
                  <p:oleObj name="Worksheet" r:id="rId3" imgW="6692744" imgH="2032046" progId="Excel.Sheet.12">
                    <p:embed/>
                    <p:pic>
                      <p:nvPicPr>
                        <p:cNvPr id="2" name="Object 1">
                          <a:extLst>
                            <a:ext uri="{FF2B5EF4-FFF2-40B4-BE49-F238E27FC236}">
                              <a16:creationId xmlns:a16="http://schemas.microsoft.com/office/drawing/2014/main" id="{55535CCC-B3E9-42BE-B53E-B9A9AA62B19D}"/>
                            </a:ext>
                          </a:extLst>
                        </p:cNvPr>
                        <p:cNvPicPr/>
                        <p:nvPr/>
                      </p:nvPicPr>
                      <p:blipFill>
                        <a:blip r:embed="rId4"/>
                        <a:stretch>
                          <a:fillRect/>
                        </a:stretch>
                      </p:blipFill>
                      <p:spPr>
                        <a:xfrm>
                          <a:off x="1214722" y="592881"/>
                          <a:ext cx="9762556" cy="296396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E3A7F97-DB85-441A-945F-38FB7EDCFC28}"/>
                </a:ext>
              </a:extLst>
            </p:cNvPr>
            <p:cNvSpPr txBox="1"/>
            <p:nvPr/>
          </p:nvSpPr>
          <p:spPr>
            <a:xfrm>
              <a:off x="4781986" y="3480645"/>
              <a:ext cx="2628027" cy="369332"/>
            </a:xfrm>
            <a:prstGeom prst="rect">
              <a:avLst/>
            </a:prstGeom>
            <a:noFill/>
          </p:spPr>
          <p:txBody>
            <a:bodyPr wrap="none" rtlCol="0">
              <a:spAutoFit/>
            </a:bodyPr>
            <a:lstStyle/>
            <a:p>
              <a:r>
                <a:rPr lang="en-CA" b="1" dirty="0"/>
                <a:t>Top 10 most popular trips</a:t>
              </a:r>
            </a:p>
          </p:txBody>
        </p:sp>
      </p:grpSp>
    </p:spTree>
    <p:extLst>
      <p:ext uri="{BB962C8B-B14F-4D97-AF65-F5344CB8AC3E}">
        <p14:creationId xmlns:p14="http://schemas.microsoft.com/office/powerpoint/2010/main" val="419869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C7022-3A32-4C07-9E67-23BB037CCD2E}"/>
              </a:ext>
            </a:extLst>
          </p:cNvPr>
          <p:cNvSpPr txBox="1"/>
          <p:nvPr/>
        </p:nvSpPr>
        <p:spPr>
          <a:xfrm>
            <a:off x="285367" y="4695459"/>
            <a:ext cx="11373233" cy="1200329"/>
          </a:xfrm>
          <a:prstGeom prst="rect">
            <a:avLst/>
          </a:prstGeom>
          <a:noFill/>
        </p:spPr>
        <p:txBody>
          <a:bodyPr wrap="square" rtlCol="0">
            <a:spAutoFit/>
          </a:bodyPr>
          <a:lstStyle/>
          <a:p>
            <a:r>
              <a:rPr lang="en-CA" sz="2400" dirty="0"/>
              <a:t>Another thing to note is that most of the listed routs are loops, having the same start and end stations. Let’s explore what’s the situation with routes having different start/end stations.</a:t>
            </a:r>
          </a:p>
        </p:txBody>
      </p:sp>
      <p:grpSp>
        <p:nvGrpSpPr>
          <p:cNvPr id="4" name="Group 3">
            <a:extLst>
              <a:ext uri="{FF2B5EF4-FFF2-40B4-BE49-F238E27FC236}">
                <a16:creationId xmlns:a16="http://schemas.microsoft.com/office/drawing/2014/main" id="{0A0656CB-99A7-4B79-905D-EF7F9B7A90C4}"/>
              </a:ext>
            </a:extLst>
          </p:cNvPr>
          <p:cNvGrpSpPr/>
          <p:nvPr/>
        </p:nvGrpSpPr>
        <p:grpSpPr>
          <a:xfrm>
            <a:off x="1214722" y="954831"/>
            <a:ext cx="9762556" cy="3257096"/>
            <a:chOff x="1214722" y="592881"/>
            <a:chExt cx="9762556" cy="3257096"/>
          </a:xfrm>
        </p:grpSpPr>
        <p:graphicFrame>
          <p:nvGraphicFramePr>
            <p:cNvPr id="2" name="Object 1">
              <a:extLst>
                <a:ext uri="{FF2B5EF4-FFF2-40B4-BE49-F238E27FC236}">
                  <a16:creationId xmlns:a16="http://schemas.microsoft.com/office/drawing/2014/main" id="{55535CCC-B3E9-42BE-B53E-B9A9AA62B19D}"/>
                </a:ext>
              </a:extLst>
            </p:cNvPr>
            <p:cNvGraphicFramePr>
              <a:graphicFrameLocks noChangeAspect="1"/>
            </p:cNvGraphicFramePr>
            <p:nvPr/>
          </p:nvGraphicFramePr>
          <p:xfrm>
            <a:off x="1214722" y="592881"/>
            <a:ext cx="9762556" cy="2963964"/>
          </p:xfrm>
          <a:graphic>
            <a:graphicData uri="http://schemas.openxmlformats.org/presentationml/2006/ole">
              <mc:AlternateContent xmlns:mc="http://schemas.openxmlformats.org/markup-compatibility/2006">
                <mc:Choice xmlns:v="urn:schemas-microsoft-com:vml" Requires="v">
                  <p:oleObj spid="_x0000_s23562" name="Worksheet" r:id="rId3" imgW="6692744" imgH="2032046" progId="Excel.Sheet.12">
                    <p:embed/>
                  </p:oleObj>
                </mc:Choice>
                <mc:Fallback>
                  <p:oleObj name="Worksheet" r:id="rId3" imgW="6692744" imgH="2032046" progId="Excel.Sheet.12">
                    <p:embed/>
                    <p:pic>
                      <p:nvPicPr>
                        <p:cNvPr id="2" name="Object 1">
                          <a:extLst>
                            <a:ext uri="{FF2B5EF4-FFF2-40B4-BE49-F238E27FC236}">
                              <a16:creationId xmlns:a16="http://schemas.microsoft.com/office/drawing/2014/main" id="{55535CCC-B3E9-42BE-B53E-B9A9AA62B19D}"/>
                            </a:ext>
                          </a:extLst>
                        </p:cNvPr>
                        <p:cNvPicPr/>
                        <p:nvPr/>
                      </p:nvPicPr>
                      <p:blipFill>
                        <a:blip r:embed="rId4"/>
                        <a:stretch>
                          <a:fillRect/>
                        </a:stretch>
                      </p:blipFill>
                      <p:spPr>
                        <a:xfrm>
                          <a:off x="1214722" y="592881"/>
                          <a:ext cx="9762556" cy="2963964"/>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3E3A7F97-DB85-441A-945F-38FB7EDCFC28}"/>
                </a:ext>
              </a:extLst>
            </p:cNvPr>
            <p:cNvSpPr txBox="1"/>
            <p:nvPr/>
          </p:nvSpPr>
          <p:spPr>
            <a:xfrm>
              <a:off x="4781986" y="3480645"/>
              <a:ext cx="2628027" cy="369332"/>
            </a:xfrm>
            <a:prstGeom prst="rect">
              <a:avLst/>
            </a:prstGeom>
            <a:noFill/>
          </p:spPr>
          <p:txBody>
            <a:bodyPr wrap="none" rtlCol="0">
              <a:spAutoFit/>
            </a:bodyPr>
            <a:lstStyle/>
            <a:p>
              <a:r>
                <a:rPr lang="en-CA" b="1" dirty="0"/>
                <a:t>Top 10 most popular trips</a:t>
              </a:r>
            </a:p>
          </p:txBody>
        </p:sp>
      </p:grpSp>
    </p:spTree>
    <p:extLst>
      <p:ext uri="{BB962C8B-B14F-4D97-AF65-F5344CB8AC3E}">
        <p14:creationId xmlns:p14="http://schemas.microsoft.com/office/powerpoint/2010/main" val="399018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8D997B-35F5-4423-A731-12D90DB66FE2}"/>
              </a:ext>
            </a:extLst>
          </p:cNvPr>
          <p:cNvGrpSpPr/>
          <p:nvPr/>
        </p:nvGrpSpPr>
        <p:grpSpPr>
          <a:xfrm>
            <a:off x="295274" y="206332"/>
            <a:ext cx="11220451" cy="6249517"/>
            <a:chOff x="295274" y="1276994"/>
            <a:chExt cx="11220451" cy="7005516"/>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 (for non-loop trips):</a:t>
              </a:r>
            </a:p>
          </p:txBody>
        </p:sp>
        <p:sp>
          <p:nvSpPr>
            <p:cNvPr id="8" name="Rectangle 7">
              <a:extLst>
                <a:ext uri="{FF2B5EF4-FFF2-40B4-BE49-F238E27FC236}">
                  <a16:creationId xmlns:a16="http://schemas.microsoft.com/office/drawing/2014/main" id="{1CC9493A-D1E9-454D-ACF2-E6FDEC17001D}"/>
                </a:ext>
              </a:extLst>
            </p:cNvPr>
            <p:cNvSpPr/>
            <p:nvPr/>
          </p:nvSpPr>
          <p:spPr>
            <a:xfrm>
              <a:off x="657225" y="1968863"/>
              <a:ext cx="10858500" cy="6313647"/>
            </a:xfrm>
            <a:prstGeom prst="rect">
              <a:avLst/>
            </a:prstGeom>
          </p:spPr>
          <p:txBody>
            <a:bodyPr wrap="square">
              <a:spAutoFit/>
            </a:bodyPr>
            <a:lstStyle/>
            <a:p>
              <a:r>
                <a:rPr lang="en-CA" sz="2400" dirty="0">
                  <a:latin typeface="Consolas" panose="020B0609020204030204" pitchFamily="49" charset="0"/>
                </a:rPr>
                <a:t>SELECT </a:t>
              </a:r>
            </a:p>
            <a:p>
              <a:r>
                <a:rPr lang="en-CA" sz="2400" dirty="0">
                  <a:latin typeface="Consolas" panose="020B0609020204030204" pitchFamily="49" charset="0"/>
                </a:rPr>
                <a:t>	CONCAT(</a:t>
              </a:r>
              <a:r>
                <a:rPr lang="en-CA" sz="2400" dirty="0" err="1">
                  <a:latin typeface="Consolas" panose="020B0609020204030204" pitchFamily="49" charset="0"/>
                </a:rPr>
                <a:t>start_station_name</a:t>
              </a:r>
              <a:r>
                <a:rPr lang="en-CA" sz="2400" dirty="0">
                  <a:latin typeface="Consolas" panose="020B0609020204030204" pitchFamily="49" charset="0"/>
                </a:rPr>
                <a:t>,' - ',</a:t>
              </a:r>
              <a:r>
                <a:rPr lang="en-CA" sz="2400" dirty="0" err="1">
                  <a:latin typeface="Consolas" panose="020B0609020204030204" pitchFamily="49" charset="0"/>
                </a:rPr>
                <a:t>end_station_name</a:t>
              </a:r>
              <a:r>
                <a:rPr lang="en-CA" sz="2400" dirty="0">
                  <a:latin typeface="Consolas" panose="020B0609020204030204" pitchFamily="49" charset="0"/>
                </a:rPr>
                <a:t>) AS trips,</a:t>
              </a:r>
            </a:p>
            <a:p>
              <a:r>
                <a:rPr lang="en-CA" sz="2400" dirty="0">
                  <a:latin typeface="Consolas" panose="020B0609020204030204" pitchFamily="49" charset="0"/>
                </a:rPr>
                <a:t>	ROUND(AVG(</a:t>
              </a:r>
              <a:r>
                <a:rPr lang="en-CA" sz="2400" dirty="0" err="1">
                  <a:latin typeface="Consolas" panose="020B0609020204030204" pitchFamily="49" charset="0"/>
                </a:rPr>
                <a:t>tripduration</a:t>
              </a:r>
              <a:r>
                <a:rPr lang="en-CA" sz="2400" dirty="0">
                  <a:latin typeface="Consolas" panose="020B0609020204030204" pitchFamily="49" charset="0"/>
                </a:rPr>
                <a:t>)/60, 2) AS </a:t>
              </a:r>
              <a:r>
                <a:rPr lang="en-CA" sz="2400" dirty="0" err="1">
                  <a:latin typeface="Consolas" panose="020B0609020204030204" pitchFamily="49" charset="0"/>
                </a:rPr>
                <a:t>avg_trip_time</a:t>
              </a:r>
              <a:r>
                <a:rPr lang="en-CA" sz="2400" dirty="0">
                  <a:latin typeface="Consolas" panose="020B0609020204030204" pitchFamily="49" charset="0"/>
                </a:rPr>
                <a:t>,</a:t>
              </a:r>
            </a:p>
            <a:p>
              <a:r>
                <a:rPr lang="en-CA" sz="2400" dirty="0">
                  <a:latin typeface="Consolas" panose="020B0609020204030204" pitchFamily="49" charset="0"/>
                </a:rPr>
                <a:t>	COUNT(</a:t>
              </a:r>
              <a:r>
                <a:rPr lang="en-CA" sz="2400" dirty="0" err="1">
                  <a:latin typeface="Consolas" panose="020B0609020204030204" pitchFamily="49" charset="0"/>
                </a:rPr>
                <a:t>bikeid</a:t>
              </a:r>
              <a:r>
                <a:rPr lang="en-CA" sz="2400" dirty="0">
                  <a:latin typeface="Consolas" panose="020B0609020204030204" pitchFamily="49" charset="0"/>
                </a:rPr>
                <a:t>) AS </a:t>
              </a:r>
              <a:r>
                <a:rPr lang="en-CA" sz="2400" dirty="0" err="1">
                  <a:latin typeface="Consolas" panose="020B0609020204030204" pitchFamily="49" charset="0"/>
                </a:rPr>
                <a:t>num_of_trips</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 </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start_station_name</a:t>
              </a:r>
              <a:r>
                <a:rPr lang="en-CA" sz="2400" dirty="0">
                  <a:latin typeface="Consolas" panose="020B0609020204030204" pitchFamily="49" charset="0"/>
                </a:rPr>
                <a:t> != </a:t>
              </a:r>
              <a:r>
                <a:rPr lang="en-CA" sz="2400" dirty="0" err="1">
                  <a:latin typeface="Consolas" panose="020B0609020204030204" pitchFamily="49" charset="0"/>
                </a:rPr>
                <a:t>end_station_name</a:t>
              </a:r>
              <a:r>
                <a:rPr lang="en-CA" sz="2400" dirty="0">
                  <a:latin typeface="Consolas" panose="020B0609020204030204" pitchFamily="49" charset="0"/>
                </a:rPr>
                <a:t> </a:t>
              </a:r>
            </a:p>
            <a:p>
              <a:r>
                <a:rPr lang="en-CA" sz="2400" dirty="0">
                  <a:latin typeface="Consolas" panose="020B0609020204030204" pitchFamily="49" charset="0"/>
                </a:rPr>
                <a:t>	AND </a:t>
              </a:r>
              <a:r>
                <a:rPr lang="en-CA" sz="2400" dirty="0" err="1">
                  <a:latin typeface="Consolas" panose="020B0609020204030204" pitchFamily="49" charset="0"/>
                </a:rPr>
                <a:t>bikeid</a:t>
              </a:r>
              <a:r>
                <a:rPr lang="en-CA" sz="2400" dirty="0">
                  <a:latin typeface="Consolas" panose="020B0609020204030204" pitchFamily="49" charset="0"/>
                </a:rPr>
                <a:t> IS NOT NULL</a:t>
              </a:r>
            </a:p>
            <a:p>
              <a:endParaRPr lang="en-CA" sz="2400" dirty="0">
                <a:latin typeface="Consolas" panose="020B0609020204030204" pitchFamily="49" charset="0"/>
              </a:endParaRPr>
            </a:p>
            <a:p>
              <a:r>
                <a:rPr lang="en-CA" sz="2400" dirty="0">
                  <a:latin typeface="Consolas" panose="020B0609020204030204" pitchFamily="49" charset="0"/>
                </a:rPr>
                <a:t>GROUP BY trips</a:t>
              </a:r>
            </a:p>
            <a:p>
              <a:endParaRPr lang="en-CA" sz="2400" dirty="0">
                <a:latin typeface="Consolas" panose="020B0609020204030204" pitchFamily="49" charset="0"/>
              </a:endParaRPr>
            </a:p>
            <a:p>
              <a:r>
                <a:rPr lang="en-CA" sz="2400" dirty="0">
                  <a:latin typeface="Consolas" panose="020B0609020204030204" pitchFamily="49" charset="0"/>
                </a:rPr>
                <a:t>ORDER BY </a:t>
              </a:r>
              <a:r>
                <a:rPr lang="en-CA" sz="2400" dirty="0" err="1">
                  <a:latin typeface="Consolas" panose="020B0609020204030204" pitchFamily="49" charset="0"/>
                </a:rPr>
                <a:t>num_of_trips</a:t>
              </a:r>
              <a:r>
                <a:rPr lang="en-CA" sz="2400" dirty="0">
                  <a:latin typeface="Consolas" panose="020B0609020204030204" pitchFamily="49" charset="0"/>
                </a:rPr>
                <a:t> DESC</a:t>
              </a:r>
            </a:p>
            <a:p>
              <a:endParaRPr lang="en-CA" sz="2400" dirty="0">
                <a:latin typeface="Consolas" panose="020B0609020204030204" pitchFamily="49" charset="0"/>
              </a:endParaRPr>
            </a:p>
            <a:p>
              <a:r>
                <a:rPr lang="en-CA" sz="2400" dirty="0">
                  <a:latin typeface="Consolas" panose="020B0609020204030204" pitchFamily="49" charset="0"/>
                </a:rPr>
                <a:t>LIMIT 10</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1377684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C7022-3A32-4C07-9E67-23BB037CCD2E}"/>
              </a:ext>
            </a:extLst>
          </p:cNvPr>
          <p:cNvSpPr txBox="1"/>
          <p:nvPr/>
        </p:nvSpPr>
        <p:spPr>
          <a:xfrm>
            <a:off x="342517" y="4536120"/>
            <a:ext cx="11373233" cy="830997"/>
          </a:xfrm>
          <a:prstGeom prst="rect">
            <a:avLst/>
          </a:prstGeom>
          <a:noFill/>
        </p:spPr>
        <p:txBody>
          <a:bodyPr wrap="square" rtlCol="0">
            <a:spAutoFit/>
          </a:bodyPr>
          <a:lstStyle/>
          <a:p>
            <a:r>
              <a:rPr lang="en-CA" sz="2400" dirty="0"/>
              <a:t>The situation is not much different for non-loop trips: West Side and Central Park are predominant. The noticeable difference is that shorter trips are more often in this case. </a:t>
            </a:r>
          </a:p>
        </p:txBody>
      </p:sp>
      <p:grpSp>
        <p:nvGrpSpPr>
          <p:cNvPr id="5" name="Group 4">
            <a:extLst>
              <a:ext uri="{FF2B5EF4-FFF2-40B4-BE49-F238E27FC236}">
                <a16:creationId xmlns:a16="http://schemas.microsoft.com/office/drawing/2014/main" id="{DB68DB04-F21A-49FB-A779-2F47571A32A4}"/>
              </a:ext>
            </a:extLst>
          </p:cNvPr>
          <p:cNvGrpSpPr/>
          <p:nvPr/>
        </p:nvGrpSpPr>
        <p:grpSpPr>
          <a:xfrm>
            <a:off x="2247601" y="754453"/>
            <a:ext cx="7696798" cy="3114909"/>
            <a:chOff x="2247601" y="556282"/>
            <a:chExt cx="7696798" cy="3114909"/>
          </a:xfrm>
        </p:grpSpPr>
        <p:sp>
          <p:nvSpPr>
            <p:cNvPr id="9" name="TextBox 8">
              <a:extLst>
                <a:ext uri="{FF2B5EF4-FFF2-40B4-BE49-F238E27FC236}">
                  <a16:creationId xmlns:a16="http://schemas.microsoft.com/office/drawing/2014/main" id="{3E3A7F97-DB85-441A-945F-38FB7EDCFC28}"/>
                </a:ext>
              </a:extLst>
            </p:cNvPr>
            <p:cNvSpPr txBox="1"/>
            <p:nvPr/>
          </p:nvSpPr>
          <p:spPr>
            <a:xfrm>
              <a:off x="4321924" y="3301859"/>
              <a:ext cx="3548151" cy="369332"/>
            </a:xfrm>
            <a:prstGeom prst="rect">
              <a:avLst/>
            </a:prstGeom>
            <a:noFill/>
          </p:spPr>
          <p:txBody>
            <a:bodyPr wrap="none" rtlCol="0">
              <a:spAutoFit/>
            </a:bodyPr>
            <a:lstStyle/>
            <a:p>
              <a:r>
                <a:rPr lang="en-CA" b="1" dirty="0"/>
                <a:t>Top 10 most popular non-loop trips</a:t>
              </a:r>
            </a:p>
          </p:txBody>
        </p:sp>
        <p:graphicFrame>
          <p:nvGraphicFramePr>
            <p:cNvPr id="4" name="Object 3">
              <a:extLst>
                <a:ext uri="{FF2B5EF4-FFF2-40B4-BE49-F238E27FC236}">
                  <a16:creationId xmlns:a16="http://schemas.microsoft.com/office/drawing/2014/main" id="{3C0D249F-3FCE-403B-ACB1-69ACB13AF288}"/>
                </a:ext>
              </a:extLst>
            </p:cNvPr>
            <p:cNvGraphicFramePr>
              <a:graphicFrameLocks noChangeAspect="1"/>
            </p:cNvGraphicFramePr>
            <p:nvPr>
              <p:extLst>
                <p:ext uri="{D42A27DB-BD31-4B8C-83A1-F6EECF244321}">
                  <p14:modId xmlns:p14="http://schemas.microsoft.com/office/powerpoint/2010/main" val="2335588791"/>
                </p:ext>
              </p:extLst>
            </p:nvPr>
          </p:nvGraphicFramePr>
          <p:xfrm>
            <a:off x="2247601" y="556282"/>
            <a:ext cx="7696798" cy="2831006"/>
          </p:xfrm>
          <a:graphic>
            <a:graphicData uri="http://schemas.openxmlformats.org/presentationml/2006/ole">
              <mc:AlternateContent xmlns:mc="http://schemas.openxmlformats.org/markup-compatibility/2006">
                <mc:Choice xmlns:v="urn:schemas-microsoft-com:vml" Requires="v">
                  <p:oleObj spid="_x0000_s14384" name="Worksheet" r:id="rId3" imgW="5524552" imgH="2032046" progId="Excel.Sheet.12">
                    <p:embed/>
                  </p:oleObj>
                </mc:Choice>
                <mc:Fallback>
                  <p:oleObj name="Worksheet" r:id="rId3" imgW="5524552" imgH="2032046" progId="Excel.Sheet.12">
                    <p:embed/>
                    <p:pic>
                      <p:nvPicPr>
                        <p:cNvPr id="0" name=""/>
                        <p:cNvPicPr/>
                        <p:nvPr/>
                      </p:nvPicPr>
                      <p:blipFill>
                        <a:blip r:embed="rId4"/>
                        <a:stretch>
                          <a:fillRect/>
                        </a:stretch>
                      </p:blipFill>
                      <p:spPr>
                        <a:xfrm>
                          <a:off x="2247601" y="556282"/>
                          <a:ext cx="7696798" cy="2831006"/>
                        </a:xfrm>
                        <a:prstGeom prst="rect">
                          <a:avLst/>
                        </a:prstGeom>
                      </p:spPr>
                    </p:pic>
                  </p:oleObj>
                </mc:Fallback>
              </mc:AlternateContent>
            </a:graphicData>
          </a:graphic>
        </p:graphicFrame>
      </p:grpSp>
    </p:spTree>
    <p:extLst>
      <p:ext uri="{BB962C8B-B14F-4D97-AF65-F5344CB8AC3E}">
        <p14:creationId xmlns:p14="http://schemas.microsoft.com/office/powerpoint/2010/main" val="3686647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5C7022-3A32-4C07-9E67-23BB037CCD2E}"/>
              </a:ext>
            </a:extLst>
          </p:cNvPr>
          <p:cNvSpPr txBox="1"/>
          <p:nvPr/>
        </p:nvSpPr>
        <p:spPr>
          <a:xfrm>
            <a:off x="409383" y="454988"/>
            <a:ext cx="11373233" cy="1200329"/>
          </a:xfrm>
          <a:prstGeom prst="rect">
            <a:avLst/>
          </a:prstGeom>
          <a:noFill/>
        </p:spPr>
        <p:txBody>
          <a:bodyPr wrap="square" rtlCol="0">
            <a:spAutoFit/>
          </a:bodyPr>
          <a:lstStyle/>
          <a:p>
            <a:r>
              <a:rPr lang="en-CA" sz="2400" dirty="0"/>
              <a:t>What about the Pershing Square North? We saw that it’s the most popular starting station, but it didn’t appear anywhere on our top routes results. Let’s dig in by listing the most popular routes having Pershing Square North as a start station. </a:t>
            </a:r>
          </a:p>
        </p:txBody>
      </p:sp>
      <p:grpSp>
        <p:nvGrpSpPr>
          <p:cNvPr id="7" name="Group 6">
            <a:extLst>
              <a:ext uri="{FF2B5EF4-FFF2-40B4-BE49-F238E27FC236}">
                <a16:creationId xmlns:a16="http://schemas.microsoft.com/office/drawing/2014/main" id="{D8A1A53D-51AF-4293-A4A4-4C015E2324E8}"/>
              </a:ext>
            </a:extLst>
          </p:cNvPr>
          <p:cNvGrpSpPr/>
          <p:nvPr/>
        </p:nvGrpSpPr>
        <p:grpSpPr>
          <a:xfrm>
            <a:off x="2990849" y="1914149"/>
            <a:ext cx="6210300" cy="3029702"/>
            <a:chOff x="2990849" y="1735278"/>
            <a:chExt cx="6210300" cy="3029702"/>
          </a:xfrm>
        </p:grpSpPr>
        <p:sp>
          <p:nvSpPr>
            <p:cNvPr id="9" name="TextBox 8">
              <a:extLst>
                <a:ext uri="{FF2B5EF4-FFF2-40B4-BE49-F238E27FC236}">
                  <a16:creationId xmlns:a16="http://schemas.microsoft.com/office/drawing/2014/main" id="{3E3A7F97-DB85-441A-945F-38FB7EDCFC28}"/>
                </a:ext>
              </a:extLst>
            </p:cNvPr>
            <p:cNvSpPr txBox="1"/>
            <p:nvPr/>
          </p:nvSpPr>
          <p:spPr>
            <a:xfrm>
              <a:off x="3912965" y="4395648"/>
              <a:ext cx="4366067" cy="369332"/>
            </a:xfrm>
            <a:prstGeom prst="rect">
              <a:avLst/>
            </a:prstGeom>
            <a:noFill/>
          </p:spPr>
          <p:txBody>
            <a:bodyPr wrap="none" rtlCol="0">
              <a:spAutoFit/>
            </a:bodyPr>
            <a:lstStyle/>
            <a:p>
              <a:r>
                <a:rPr lang="en-CA" b="1" dirty="0"/>
                <a:t>Top 10 most popular trips starting from PSN</a:t>
              </a:r>
            </a:p>
          </p:txBody>
        </p:sp>
        <p:graphicFrame>
          <p:nvGraphicFramePr>
            <p:cNvPr id="2" name="Object 1">
              <a:extLst>
                <a:ext uri="{FF2B5EF4-FFF2-40B4-BE49-F238E27FC236}">
                  <a16:creationId xmlns:a16="http://schemas.microsoft.com/office/drawing/2014/main" id="{12DE8196-AC4D-4BDE-BF15-DDF75976C416}"/>
                </a:ext>
              </a:extLst>
            </p:cNvPr>
            <p:cNvGraphicFramePr>
              <a:graphicFrameLocks noChangeAspect="1"/>
            </p:cNvGraphicFramePr>
            <p:nvPr>
              <p:extLst>
                <p:ext uri="{D42A27DB-BD31-4B8C-83A1-F6EECF244321}">
                  <p14:modId xmlns:p14="http://schemas.microsoft.com/office/powerpoint/2010/main" val="2775102865"/>
                </p:ext>
              </p:extLst>
            </p:nvPr>
          </p:nvGraphicFramePr>
          <p:xfrm>
            <a:off x="2990849" y="1735278"/>
            <a:ext cx="6210300" cy="2660370"/>
          </p:xfrm>
          <a:graphic>
            <a:graphicData uri="http://schemas.openxmlformats.org/presentationml/2006/ole">
              <mc:AlternateContent xmlns:mc="http://schemas.openxmlformats.org/markup-compatibility/2006">
                <mc:Choice xmlns:v="urn:schemas-microsoft-com:vml" Requires="v">
                  <p:oleObj spid="_x0000_s15412" name="Worksheet" r:id="rId3" imgW="4743269" imgH="2032046" progId="Excel.Sheet.12">
                    <p:embed/>
                  </p:oleObj>
                </mc:Choice>
                <mc:Fallback>
                  <p:oleObj name="Worksheet" r:id="rId3" imgW="4743269" imgH="2032046" progId="Excel.Sheet.12">
                    <p:embed/>
                    <p:pic>
                      <p:nvPicPr>
                        <p:cNvPr id="0" name=""/>
                        <p:cNvPicPr/>
                        <p:nvPr/>
                      </p:nvPicPr>
                      <p:blipFill>
                        <a:blip r:embed="rId4"/>
                        <a:stretch>
                          <a:fillRect/>
                        </a:stretch>
                      </p:blipFill>
                      <p:spPr>
                        <a:xfrm>
                          <a:off x="2990849" y="1735278"/>
                          <a:ext cx="6210300" cy="2660370"/>
                        </a:xfrm>
                        <a:prstGeom prst="rect">
                          <a:avLst/>
                        </a:prstGeom>
                      </p:spPr>
                    </p:pic>
                  </p:oleObj>
                </mc:Fallback>
              </mc:AlternateContent>
            </a:graphicData>
          </a:graphic>
        </p:graphicFrame>
      </p:grpSp>
      <p:sp>
        <p:nvSpPr>
          <p:cNvPr id="6" name="TextBox 5">
            <a:extLst>
              <a:ext uri="{FF2B5EF4-FFF2-40B4-BE49-F238E27FC236}">
                <a16:creationId xmlns:a16="http://schemas.microsoft.com/office/drawing/2014/main" id="{B2037A40-0D83-4E36-A330-F2FED7852E65}"/>
              </a:ext>
            </a:extLst>
          </p:cNvPr>
          <p:cNvSpPr txBox="1"/>
          <p:nvPr/>
        </p:nvSpPr>
        <p:spPr>
          <a:xfrm>
            <a:off x="409383" y="5095874"/>
            <a:ext cx="11373232" cy="1200329"/>
          </a:xfrm>
          <a:prstGeom prst="rect">
            <a:avLst/>
          </a:prstGeom>
          <a:noFill/>
        </p:spPr>
        <p:txBody>
          <a:bodyPr wrap="square" rtlCol="0">
            <a:spAutoFit/>
          </a:bodyPr>
          <a:lstStyle/>
          <a:p>
            <a:r>
              <a:rPr lang="en-CA" sz="2400" dirty="0"/>
              <a:t>All of the listed trips are short and thus probably mostly used by locals. While tourists tend to stick to popular routes, locals tend to take more diverse routes, according to their daily needs. And it seems that the daily life of locals is more centered on the East Side. </a:t>
            </a:r>
          </a:p>
        </p:txBody>
      </p:sp>
    </p:spTree>
    <p:extLst>
      <p:ext uri="{BB962C8B-B14F-4D97-AF65-F5344CB8AC3E}">
        <p14:creationId xmlns:p14="http://schemas.microsoft.com/office/powerpoint/2010/main" val="2349548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85749" y="137916"/>
            <a:ext cx="11601451" cy="769441"/>
          </a:xfrm>
          <a:prstGeom prst="rect">
            <a:avLst/>
          </a:prstGeom>
          <a:noFill/>
        </p:spPr>
        <p:txBody>
          <a:bodyPr wrap="square" rtlCol="0">
            <a:spAutoFit/>
          </a:bodyPr>
          <a:lstStyle/>
          <a:p>
            <a:r>
              <a:rPr lang="en-CA" sz="2200" b="1" dirty="0">
                <a:solidFill>
                  <a:srgbClr val="8FCFDC"/>
                </a:solidFill>
                <a:latin typeface="Calibri" panose="020F0502020204030204" pitchFamily="34" charset="0"/>
                <a:cs typeface="Calibri" panose="020F0502020204030204" pitchFamily="34" charset="0"/>
              </a:rPr>
              <a:t>Question 8: Was there new bike introduced or removed at any point in time? What makes you think it did or didn’t? What about the </a:t>
            </a:r>
            <a:r>
              <a:rPr lang="en-CA" sz="2200" b="1" dirty="0" err="1">
                <a:solidFill>
                  <a:srgbClr val="8FCFDC"/>
                </a:solidFill>
                <a:latin typeface="Calibri" panose="020F0502020204030204" pitchFamily="34" charset="0"/>
                <a:cs typeface="Calibri" panose="020F0502020204030204" pitchFamily="34" charset="0"/>
              </a:rPr>
              <a:t>citibike</a:t>
            </a:r>
            <a:r>
              <a:rPr lang="en-CA" sz="2200" b="1" dirty="0">
                <a:solidFill>
                  <a:srgbClr val="8FCFDC"/>
                </a:solidFill>
                <a:latin typeface="Calibri" panose="020F0502020204030204" pitchFamily="34" charset="0"/>
                <a:cs typeface="Calibri" panose="020F0502020204030204" pitchFamily="34" charset="0"/>
              </a:rPr>
              <a:t> stations?</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85749" y="1076633"/>
            <a:ext cx="11229975" cy="5443394"/>
            <a:chOff x="295274" y="1276994"/>
            <a:chExt cx="11229975" cy="6101874"/>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 (for added bikes):</a:t>
              </a:r>
            </a:p>
          </p:txBody>
        </p:sp>
        <p:sp>
          <p:nvSpPr>
            <p:cNvPr id="8" name="Rectangle 7">
              <a:extLst>
                <a:ext uri="{FF2B5EF4-FFF2-40B4-BE49-F238E27FC236}">
                  <a16:creationId xmlns:a16="http://schemas.microsoft.com/office/drawing/2014/main" id="{1CC9493A-D1E9-454D-ACF2-E6FDEC17001D}"/>
                </a:ext>
              </a:extLst>
            </p:cNvPr>
            <p:cNvSpPr/>
            <p:nvPr/>
          </p:nvSpPr>
          <p:spPr>
            <a:xfrm>
              <a:off x="666749" y="1893244"/>
              <a:ext cx="10858500" cy="5485624"/>
            </a:xfrm>
            <a:prstGeom prst="rect">
              <a:avLst/>
            </a:prstGeom>
          </p:spPr>
          <p:txBody>
            <a:bodyPr wrap="square">
              <a:spAutoFit/>
            </a:bodyPr>
            <a:lstStyle/>
            <a:p>
              <a:r>
                <a:rPr lang="en-CA" sz="2400" dirty="0">
                  <a:latin typeface="Consolas" panose="020B0609020204030204" pitchFamily="49" charset="0"/>
                </a:rPr>
                <a:t>SELECT</a:t>
              </a:r>
            </a:p>
            <a:p>
              <a:r>
                <a:rPr lang="en-CA" sz="2400" dirty="0">
                  <a:latin typeface="Consolas" panose="020B0609020204030204" pitchFamily="49" charset="0"/>
                </a:rPr>
                <a:t>	</a:t>
              </a:r>
              <a:r>
                <a:rPr lang="en-CA" sz="2400" dirty="0" err="1">
                  <a:latin typeface="Consolas" panose="020B0609020204030204" pitchFamily="49" charset="0"/>
                </a:rPr>
                <a:t>bikeid</a:t>
              </a:r>
              <a:r>
                <a:rPr lang="en-CA" sz="2400" dirty="0">
                  <a:latin typeface="Consolas" panose="020B0609020204030204" pitchFamily="49" charset="0"/>
                </a:rPr>
                <a:t>,</a:t>
              </a:r>
            </a:p>
            <a:p>
              <a:r>
                <a:rPr lang="en-CA" sz="2400" dirty="0">
                  <a:latin typeface="Consolas" panose="020B0609020204030204" pitchFamily="49" charset="0"/>
                </a:rPr>
                <a:t>	EXTRACT(YEAR FROM MIN(</a:t>
              </a:r>
              <a:r>
                <a:rPr lang="en-CA" sz="2400" dirty="0" err="1">
                  <a:latin typeface="Consolas" panose="020B0609020204030204" pitchFamily="49" charset="0"/>
                </a:rPr>
                <a:t>starttime</a:t>
              </a:r>
              <a:r>
                <a:rPr lang="en-CA" sz="2400" dirty="0">
                  <a:latin typeface="Consolas" panose="020B0609020204030204" pitchFamily="49" charset="0"/>
                </a:rPr>
                <a:t>)) AS </a:t>
              </a:r>
              <a:r>
                <a:rPr lang="en-CA" sz="2400" dirty="0" err="1">
                  <a:latin typeface="Consolas" panose="020B0609020204030204" pitchFamily="49" charset="0"/>
                </a:rPr>
                <a:t>year_first_used</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bikeid</a:t>
              </a:r>
              <a:r>
                <a:rPr lang="en-CA" sz="2400" dirty="0">
                  <a:latin typeface="Consolas" panose="020B0609020204030204" pitchFamily="49" charset="0"/>
                </a:rPr>
                <a:t> IS NOT NULL</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bikeid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ORDER BY </a:t>
              </a:r>
              <a:r>
                <a:rPr lang="en-CA" sz="2400" dirty="0" err="1">
                  <a:latin typeface="Consolas" panose="020B0609020204030204" pitchFamily="49" charset="0"/>
                </a:rPr>
                <a:t>year_first_used</a:t>
              </a:r>
              <a:r>
                <a:rPr lang="en-CA" sz="2400" dirty="0">
                  <a:latin typeface="Consolas" panose="020B0609020204030204" pitchFamily="49" charset="0"/>
                </a:rPr>
                <a:t> DESC</a:t>
              </a:r>
            </a:p>
            <a:p>
              <a:endParaRPr lang="en-CA" sz="2400" dirty="0">
                <a:latin typeface="Consolas" panose="020B0609020204030204" pitchFamily="49" charset="0"/>
              </a:endParaRPr>
            </a:p>
            <a:p>
              <a:r>
                <a:rPr lang="en-CA" sz="2400" dirty="0">
                  <a:latin typeface="Consolas" panose="020B0609020204030204" pitchFamily="49" charset="0"/>
                </a:rPr>
                <a:t>LIMIT 2</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769832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8D997B-35F5-4423-A731-12D90DB66FE2}"/>
              </a:ext>
            </a:extLst>
          </p:cNvPr>
          <p:cNvGrpSpPr/>
          <p:nvPr/>
        </p:nvGrpSpPr>
        <p:grpSpPr>
          <a:xfrm>
            <a:off x="481012" y="424728"/>
            <a:ext cx="11229975" cy="5812726"/>
            <a:chOff x="295274" y="1276994"/>
            <a:chExt cx="11229975" cy="6515884"/>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 (for removed bikes):</a:t>
              </a:r>
            </a:p>
          </p:txBody>
        </p:sp>
        <p:sp>
          <p:nvSpPr>
            <p:cNvPr id="8" name="Rectangle 7">
              <a:extLst>
                <a:ext uri="{FF2B5EF4-FFF2-40B4-BE49-F238E27FC236}">
                  <a16:creationId xmlns:a16="http://schemas.microsoft.com/office/drawing/2014/main" id="{1CC9493A-D1E9-454D-ACF2-E6FDEC17001D}"/>
                </a:ext>
              </a:extLst>
            </p:cNvPr>
            <p:cNvSpPr/>
            <p:nvPr/>
          </p:nvSpPr>
          <p:spPr>
            <a:xfrm>
              <a:off x="666749" y="1893244"/>
              <a:ext cx="10858500" cy="5899634"/>
            </a:xfrm>
            <a:prstGeom prst="rect">
              <a:avLst/>
            </a:prstGeom>
          </p:spPr>
          <p:txBody>
            <a:bodyPr wrap="square">
              <a:spAutoFit/>
            </a:bodyPr>
            <a:lstStyle/>
            <a:p>
              <a:r>
                <a:rPr lang="en-CA" sz="2400" dirty="0">
                  <a:latin typeface="Consolas" panose="020B0609020204030204" pitchFamily="49" charset="0"/>
                </a:rPr>
                <a:t>SELECT</a:t>
              </a:r>
            </a:p>
            <a:p>
              <a:r>
                <a:rPr lang="en-CA" sz="2400" dirty="0">
                  <a:latin typeface="Consolas" panose="020B0609020204030204" pitchFamily="49" charset="0"/>
                </a:rPr>
                <a:t>	</a:t>
              </a:r>
              <a:r>
                <a:rPr lang="en-CA" sz="2400" dirty="0" err="1">
                  <a:latin typeface="Consolas" panose="020B0609020204030204" pitchFamily="49" charset="0"/>
                </a:rPr>
                <a:t>bikeid</a:t>
              </a:r>
              <a:r>
                <a:rPr lang="en-CA" sz="2400" dirty="0">
                  <a:latin typeface="Consolas" panose="020B0609020204030204" pitchFamily="49" charset="0"/>
                </a:rPr>
                <a:t>,</a:t>
              </a:r>
            </a:p>
            <a:p>
              <a:r>
                <a:rPr lang="en-CA" sz="2400" dirty="0">
                  <a:latin typeface="Consolas" panose="020B0609020204030204" pitchFamily="49" charset="0"/>
                </a:rPr>
                <a:t>	EXTRACT(YEAR FROM MAX(</a:t>
              </a:r>
              <a:r>
                <a:rPr lang="en-CA" sz="2400" dirty="0" err="1">
                  <a:latin typeface="Consolas" panose="020B0609020204030204" pitchFamily="49" charset="0"/>
                </a:rPr>
                <a:t>starttime</a:t>
              </a:r>
              <a:r>
                <a:rPr lang="en-CA" sz="2400" dirty="0">
                  <a:latin typeface="Consolas" panose="020B0609020204030204" pitchFamily="49" charset="0"/>
                </a:rPr>
                <a:t>)) AS </a:t>
              </a:r>
              <a:r>
                <a:rPr lang="en-CA" sz="2400" dirty="0" err="1">
                  <a:latin typeface="Consolas" panose="020B0609020204030204" pitchFamily="49" charset="0"/>
                </a:rPr>
                <a:t>year_last_used</a:t>
              </a:r>
              <a:r>
                <a:rPr lang="en-CA" sz="2400" dirty="0">
                  <a:latin typeface="Consolas" panose="020B0609020204030204" pitchFamily="49" charset="0"/>
                </a:rPr>
                <a:t>,</a:t>
              </a:r>
            </a:p>
            <a:p>
              <a:r>
                <a:rPr lang="en-CA" sz="2400" dirty="0">
                  <a:latin typeface="Consolas" panose="020B0609020204030204" pitchFamily="49" charset="0"/>
                </a:rPr>
                <a:t>	COUNT(</a:t>
              </a:r>
              <a:r>
                <a:rPr lang="en-CA" sz="2400" dirty="0" err="1">
                  <a:latin typeface="Consolas" panose="020B0609020204030204" pitchFamily="49" charset="0"/>
                </a:rPr>
                <a:t>bikeid</a:t>
              </a:r>
              <a:r>
                <a:rPr lang="en-CA" sz="2400" dirty="0">
                  <a:latin typeface="Consolas" panose="020B0609020204030204" pitchFamily="49" charset="0"/>
                </a:rPr>
                <a:t>) as </a:t>
              </a:r>
              <a:r>
                <a:rPr lang="en-CA" sz="2400" dirty="0" err="1">
                  <a:latin typeface="Consolas" panose="020B0609020204030204" pitchFamily="49" charset="0"/>
                </a:rPr>
                <a:t>times_used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bikeid</a:t>
              </a:r>
              <a:r>
                <a:rPr lang="en-CA" sz="2400" dirty="0">
                  <a:latin typeface="Consolas" panose="020B0609020204030204" pitchFamily="49" charset="0"/>
                </a:rPr>
                <a:t> IS NOT NULL</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bikeid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ORDER BY </a:t>
              </a:r>
              <a:r>
                <a:rPr lang="en-CA" sz="2400" dirty="0" err="1">
                  <a:latin typeface="Consolas" panose="020B0609020204030204" pitchFamily="49" charset="0"/>
                </a:rPr>
                <a:t>year_last_used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LIMIT 2</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083864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20AC33-2028-4AAC-AF24-C4C74C0B9BBE}"/>
              </a:ext>
            </a:extLst>
          </p:cNvPr>
          <p:cNvSpPr>
            <a:spLocks noGrp="1"/>
          </p:cNvSpPr>
          <p:nvPr>
            <p:ph type="title"/>
          </p:nvPr>
        </p:nvSpPr>
        <p:spPr>
          <a:xfrm>
            <a:off x="5036439" y="137583"/>
            <a:ext cx="2119122" cy="633942"/>
          </a:xfrm>
        </p:spPr>
        <p:txBody>
          <a:bodyPr>
            <a:noAutofit/>
          </a:bodyPr>
          <a:lstStyle/>
          <a:p>
            <a:r>
              <a:rPr lang="en-CA" sz="3600" b="1" dirty="0"/>
              <a:t>Intro notes</a:t>
            </a:r>
          </a:p>
        </p:txBody>
      </p:sp>
      <p:sp>
        <p:nvSpPr>
          <p:cNvPr id="8" name="TextBox 7">
            <a:extLst>
              <a:ext uri="{FF2B5EF4-FFF2-40B4-BE49-F238E27FC236}">
                <a16:creationId xmlns:a16="http://schemas.microsoft.com/office/drawing/2014/main" id="{7A8AE0E6-B656-4273-AB8B-9B83C6F32AF4}"/>
              </a:ext>
            </a:extLst>
          </p:cNvPr>
          <p:cNvSpPr txBox="1"/>
          <p:nvPr/>
        </p:nvSpPr>
        <p:spPr>
          <a:xfrm>
            <a:off x="552450" y="1443841"/>
            <a:ext cx="11087100" cy="3970318"/>
          </a:xfrm>
          <a:prstGeom prst="rect">
            <a:avLst/>
          </a:prstGeom>
          <a:noFill/>
        </p:spPr>
        <p:txBody>
          <a:bodyPr wrap="square" rtlCol="0">
            <a:spAutoFit/>
          </a:bodyPr>
          <a:lstStyle/>
          <a:p>
            <a:r>
              <a:rPr lang="en-CA" sz="2800" dirty="0"/>
              <a:t>To answer the questions from the Task 1, I coded and executed SQL queries in Google Big Query and analysed the results. I tried to take each question a bit further and give some additional insights. By doing so, I was simultaneously solving Task 1 and tackling the Task 2 a bit. The insights I obtained this way shaped the way I performed the analysis in the Task 2.</a:t>
            </a:r>
          </a:p>
          <a:p>
            <a:endParaRPr lang="en-CA" sz="2800" dirty="0"/>
          </a:p>
          <a:p>
            <a:r>
              <a:rPr lang="en-CA" sz="2800" dirty="0"/>
              <a:t>The charts presented in the first section were done in Tableau. The results presented in the second section were obtained by using Google </a:t>
            </a:r>
            <a:r>
              <a:rPr lang="en-CA" sz="2800" dirty="0" err="1"/>
              <a:t>BigQuery</a:t>
            </a:r>
            <a:r>
              <a:rPr lang="en-CA" sz="2800" dirty="0"/>
              <a:t> alongside with </a:t>
            </a:r>
            <a:r>
              <a:rPr lang="en-CA" sz="2800" dirty="0" err="1"/>
              <a:t>BigQuery</a:t>
            </a:r>
            <a:r>
              <a:rPr lang="en-CA" sz="2800" dirty="0"/>
              <a:t> Geo Viz.  </a:t>
            </a:r>
          </a:p>
        </p:txBody>
      </p:sp>
    </p:spTree>
    <p:extLst>
      <p:ext uri="{BB962C8B-B14F-4D97-AF65-F5344CB8AC3E}">
        <p14:creationId xmlns:p14="http://schemas.microsoft.com/office/powerpoint/2010/main" val="3463269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A3B1A-500F-4120-8728-CF8FF6D8945F}"/>
              </a:ext>
            </a:extLst>
          </p:cNvPr>
          <p:cNvSpPr txBox="1"/>
          <p:nvPr/>
        </p:nvSpPr>
        <p:spPr>
          <a:xfrm>
            <a:off x="285367" y="94617"/>
            <a:ext cx="4533901" cy="461665"/>
          </a:xfrm>
          <a:prstGeom prst="rect">
            <a:avLst/>
          </a:prstGeom>
          <a:noFill/>
        </p:spPr>
        <p:txBody>
          <a:bodyPr wrap="square" rtlCol="0">
            <a:spAutoFit/>
          </a:bodyPr>
          <a:lstStyle/>
          <a:p>
            <a:r>
              <a:rPr lang="en-CA" sz="2400" b="1" u="sng" dirty="0"/>
              <a:t>Results and analysis:</a:t>
            </a:r>
          </a:p>
        </p:txBody>
      </p:sp>
      <p:grpSp>
        <p:nvGrpSpPr>
          <p:cNvPr id="7" name="Group 6">
            <a:extLst>
              <a:ext uri="{FF2B5EF4-FFF2-40B4-BE49-F238E27FC236}">
                <a16:creationId xmlns:a16="http://schemas.microsoft.com/office/drawing/2014/main" id="{A6720008-CB07-49D0-98C2-8FAF5DB6E6BD}"/>
              </a:ext>
            </a:extLst>
          </p:cNvPr>
          <p:cNvGrpSpPr/>
          <p:nvPr/>
        </p:nvGrpSpPr>
        <p:grpSpPr>
          <a:xfrm>
            <a:off x="409383" y="925293"/>
            <a:ext cx="11373234" cy="5496145"/>
            <a:chOff x="332990" y="277593"/>
            <a:chExt cx="11373234" cy="5496145"/>
          </a:xfrm>
        </p:grpSpPr>
        <p:sp>
          <p:nvSpPr>
            <p:cNvPr id="8" name="TextBox 7">
              <a:extLst>
                <a:ext uri="{FF2B5EF4-FFF2-40B4-BE49-F238E27FC236}">
                  <a16:creationId xmlns:a16="http://schemas.microsoft.com/office/drawing/2014/main" id="{D7EC890F-2D0B-4613-85D9-1093B8CF69C6}"/>
                </a:ext>
              </a:extLst>
            </p:cNvPr>
            <p:cNvSpPr txBox="1"/>
            <p:nvPr/>
          </p:nvSpPr>
          <p:spPr>
            <a:xfrm>
              <a:off x="332991" y="2044197"/>
              <a:ext cx="11373233" cy="830997"/>
            </a:xfrm>
            <a:prstGeom prst="rect">
              <a:avLst/>
            </a:prstGeom>
            <a:noFill/>
          </p:spPr>
          <p:txBody>
            <a:bodyPr wrap="square" rtlCol="0">
              <a:spAutoFit/>
            </a:bodyPr>
            <a:lstStyle/>
            <a:p>
              <a:r>
                <a:rPr lang="en-CA" sz="2400" dirty="0" err="1"/>
                <a:t>Citibike</a:t>
              </a:r>
              <a:r>
                <a:rPr lang="en-CA" sz="2400" dirty="0"/>
                <a:t> started its operation in 2013, and from the queried table we see that some new bikes are introduced in 2018.</a:t>
              </a:r>
            </a:p>
          </p:txBody>
        </p:sp>
        <p:sp>
          <p:nvSpPr>
            <p:cNvPr id="10" name="TextBox 9">
              <a:extLst>
                <a:ext uri="{FF2B5EF4-FFF2-40B4-BE49-F238E27FC236}">
                  <a16:creationId xmlns:a16="http://schemas.microsoft.com/office/drawing/2014/main" id="{A533D745-62A4-4D65-B270-E4BE6BF68975}"/>
                </a:ext>
              </a:extLst>
            </p:cNvPr>
            <p:cNvSpPr txBox="1"/>
            <p:nvPr/>
          </p:nvSpPr>
          <p:spPr>
            <a:xfrm>
              <a:off x="4491600" y="1490883"/>
              <a:ext cx="3208800" cy="369332"/>
            </a:xfrm>
            <a:prstGeom prst="rect">
              <a:avLst/>
            </a:prstGeom>
            <a:noFill/>
          </p:spPr>
          <p:txBody>
            <a:bodyPr wrap="square" rtlCol="0">
              <a:spAutoFit/>
            </a:bodyPr>
            <a:lstStyle/>
            <a:p>
              <a:r>
                <a:rPr lang="en-CA" b="1" dirty="0"/>
                <a:t>Some recently introduced bikes</a:t>
              </a:r>
            </a:p>
          </p:txBody>
        </p:sp>
        <p:graphicFrame>
          <p:nvGraphicFramePr>
            <p:cNvPr id="11" name="Object 10">
              <a:extLst>
                <a:ext uri="{FF2B5EF4-FFF2-40B4-BE49-F238E27FC236}">
                  <a16:creationId xmlns:a16="http://schemas.microsoft.com/office/drawing/2014/main" id="{C8152C53-A446-4059-A260-BC49B94DAC96}"/>
                </a:ext>
              </a:extLst>
            </p:cNvPr>
            <p:cNvGraphicFramePr>
              <a:graphicFrameLocks noChangeAspect="1"/>
            </p:cNvGraphicFramePr>
            <p:nvPr>
              <p:extLst>
                <p:ext uri="{D42A27DB-BD31-4B8C-83A1-F6EECF244321}">
                  <p14:modId xmlns:p14="http://schemas.microsoft.com/office/powerpoint/2010/main" val="692434118"/>
                </p:ext>
              </p:extLst>
            </p:nvPr>
          </p:nvGraphicFramePr>
          <p:xfrm>
            <a:off x="4620750" y="277593"/>
            <a:ext cx="2950500" cy="1213290"/>
          </p:xfrm>
          <a:graphic>
            <a:graphicData uri="http://schemas.openxmlformats.org/presentationml/2006/ole">
              <mc:AlternateContent xmlns:mc="http://schemas.openxmlformats.org/markup-compatibility/2006">
                <mc:Choice xmlns:v="urn:schemas-microsoft-com:vml" Requires="v">
                  <p:oleObj spid="_x0000_s18522" name="Worksheet" r:id="rId3" imgW="1358952" imgH="558615" progId="Excel.Sheet.12">
                    <p:embed/>
                  </p:oleObj>
                </mc:Choice>
                <mc:Fallback>
                  <p:oleObj name="Worksheet" r:id="rId3" imgW="1358952" imgH="558615" progId="Excel.Sheet.12">
                    <p:embed/>
                    <p:pic>
                      <p:nvPicPr>
                        <p:cNvPr id="8" name="Object 7">
                          <a:extLst>
                            <a:ext uri="{FF2B5EF4-FFF2-40B4-BE49-F238E27FC236}">
                              <a16:creationId xmlns:a16="http://schemas.microsoft.com/office/drawing/2014/main" id="{064B6908-21EB-4AA0-8775-41E084E7F0B7}"/>
                            </a:ext>
                          </a:extLst>
                        </p:cNvPr>
                        <p:cNvPicPr/>
                        <p:nvPr/>
                      </p:nvPicPr>
                      <p:blipFill>
                        <a:blip r:embed="rId4"/>
                        <a:stretch>
                          <a:fillRect/>
                        </a:stretch>
                      </p:blipFill>
                      <p:spPr>
                        <a:xfrm>
                          <a:off x="4620750" y="277593"/>
                          <a:ext cx="2950500" cy="121329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B14F792C-AD86-4F67-9F2A-E4B1D73665F5}"/>
                </a:ext>
              </a:extLst>
            </p:cNvPr>
            <p:cNvGraphicFramePr>
              <a:graphicFrameLocks noChangeAspect="1"/>
            </p:cNvGraphicFramePr>
            <p:nvPr>
              <p:extLst>
                <p:ext uri="{D42A27DB-BD31-4B8C-83A1-F6EECF244321}">
                  <p14:modId xmlns:p14="http://schemas.microsoft.com/office/powerpoint/2010/main" val="2817599950"/>
                </p:ext>
              </p:extLst>
            </p:nvPr>
          </p:nvGraphicFramePr>
          <p:xfrm>
            <a:off x="4013129" y="3244526"/>
            <a:ext cx="4012958" cy="1079940"/>
          </p:xfrm>
          <a:graphic>
            <a:graphicData uri="http://schemas.openxmlformats.org/presentationml/2006/ole">
              <mc:AlternateContent xmlns:mc="http://schemas.openxmlformats.org/markup-compatibility/2006">
                <mc:Choice xmlns:v="urn:schemas-microsoft-com:vml" Requires="v">
                  <p:oleObj spid="_x0000_s18523" name="Worksheet" r:id="rId5" imgW="2076372" imgH="558615" progId="Excel.Sheet.12">
                    <p:embed/>
                  </p:oleObj>
                </mc:Choice>
                <mc:Fallback>
                  <p:oleObj name="Worksheet" r:id="rId5" imgW="2076372" imgH="558615" progId="Excel.Sheet.12">
                    <p:embed/>
                    <p:pic>
                      <p:nvPicPr>
                        <p:cNvPr id="13" name="Object 12">
                          <a:extLst>
                            <a:ext uri="{FF2B5EF4-FFF2-40B4-BE49-F238E27FC236}">
                              <a16:creationId xmlns:a16="http://schemas.microsoft.com/office/drawing/2014/main" id="{8A0DD103-5A88-40FA-A9FA-64888A845CF6}"/>
                            </a:ext>
                          </a:extLst>
                        </p:cNvPr>
                        <p:cNvPicPr/>
                        <p:nvPr/>
                      </p:nvPicPr>
                      <p:blipFill>
                        <a:blip r:embed="rId6"/>
                        <a:stretch>
                          <a:fillRect/>
                        </a:stretch>
                      </p:blipFill>
                      <p:spPr>
                        <a:xfrm>
                          <a:off x="4013129" y="3244526"/>
                          <a:ext cx="4012958" cy="1079940"/>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586F21C2-76DC-4821-9239-8CDB3BC7F4A9}"/>
                </a:ext>
              </a:extLst>
            </p:cNvPr>
            <p:cNvSpPr txBox="1"/>
            <p:nvPr/>
          </p:nvSpPr>
          <p:spPr>
            <a:xfrm>
              <a:off x="4817287" y="4324466"/>
              <a:ext cx="3208800" cy="369332"/>
            </a:xfrm>
            <a:prstGeom prst="rect">
              <a:avLst/>
            </a:prstGeom>
            <a:noFill/>
          </p:spPr>
          <p:txBody>
            <a:bodyPr wrap="square" rtlCol="0">
              <a:spAutoFit/>
            </a:bodyPr>
            <a:lstStyle/>
            <a:p>
              <a:r>
                <a:rPr lang="en-CA" b="1" dirty="0"/>
                <a:t>Bikes not in use anymore</a:t>
              </a:r>
            </a:p>
          </p:txBody>
        </p:sp>
        <p:sp>
          <p:nvSpPr>
            <p:cNvPr id="14" name="TextBox 13">
              <a:extLst>
                <a:ext uri="{FF2B5EF4-FFF2-40B4-BE49-F238E27FC236}">
                  <a16:creationId xmlns:a16="http://schemas.microsoft.com/office/drawing/2014/main" id="{B737F570-FF93-4C17-BC0E-3199136BD893}"/>
                </a:ext>
              </a:extLst>
            </p:cNvPr>
            <p:cNvSpPr txBox="1"/>
            <p:nvPr/>
          </p:nvSpPr>
          <p:spPr>
            <a:xfrm>
              <a:off x="332990" y="4942741"/>
              <a:ext cx="11373233" cy="830997"/>
            </a:xfrm>
            <a:prstGeom prst="rect">
              <a:avLst/>
            </a:prstGeom>
            <a:noFill/>
          </p:spPr>
          <p:txBody>
            <a:bodyPr wrap="square" rtlCol="0">
              <a:spAutoFit/>
            </a:bodyPr>
            <a:lstStyle/>
            <a:p>
              <a:r>
                <a:rPr lang="en-CA" sz="2400" dirty="0"/>
                <a:t>Table above shows that there are also bikes removed since 2013, and used just few hundred times. </a:t>
              </a:r>
            </a:p>
          </p:txBody>
        </p:sp>
      </p:grpSp>
    </p:spTree>
    <p:extLst>
      <p:ext uri="{BB962C8B-B14F-4D97-AF65-F5344CB8AC3E}">
        <p14:creationId xmlns:p14="http://schemas.microsoft.com/office/powerpoint/2010/main" val="3264109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15AB1-59E2-416F-ACF4-6F797B63E43F}"/>
              </a:ext>
            </a:extLst>
          </p:cNvPr>
          <p:cNvSpPr txBox="1"/>
          <p:nvPr/>
        </p:nvSpPr>
        <p:spPr>
          <a:xfrm>
            <a:off x="400051" y="361950"/>
            <a:ext cx="10572750" cy="1200329"/>
          </a:xfrm>
          <a:prstGeom prst="rect">
            <a:avLst/>
          </a:prstGeom>
          <a:noFill/>
        </p:spPr>
        <p:txBody>
          <a:bodyPr wrap="square" rtlCol="0">
            <a:spAutoFit/>
          </a:bodyPr>
          <a:lstStyle/>
          <a:p>
            <a:r>
              <a:rPr lang="en-CA" sz="2400" dirty="0"/>
              <a:t>Since some of the bikes are not in use anymore, it is interesting to revisit Question 2 from this point, and see how many bikes were being used in 2018 (since this is the last time the database in </a:t>
            </a:r>
            <a:r>
              <a:rPr lang="en-CA" sz="2400" dirty="0" err="1"/>
              <a:t>BigQuerry</a:t>
            </a:r>
            <a:r>
              <a:rPr lang="en-CA" sz="2400" dirty="0"/>
              <a:t> was updated).</a:t>
            </a:r>
          </a:p>
        </p:txBody>
      </p:sp>
      <p:grpSp>
        <p:nvGrpSpPr>
          <p:cNvPr id="3" name="Group 2">
            <a:extLst>
              <a:ext uri="{FF2B5EF4-FFF2-40B4-BE49-F238E27FC236}">
                <a16:creationId xmlns:a16="http://schemas.microsoft.com/office/drawing/2014/main" id="{09EC7821-8319-4870-B809-A94F1688FD08}"/>
              </a:ext>
            </a:extLst>
          </p:cNvPr>
          <p:cNvGrpSpPr/>
          <p:nvPr/>
        </p:nvGrpSpPr>
        <p:grpSpPr>
          <a:xfrm>
            <a:off x="400051" y="2026624"/>
            <a:ext cx="11229975" cy="1874544"/>
            <a:chOff x="295275" y="1201941"/>
            <a:chExt cx="11229975" cy="1874544"/>
          </a:xfrm>
        </p:grpSpPr>
        <p:sp>
          <p:nvSpPr>
            <p:cNvPr id="4" name="TextBox 3">
              <a:extLst>
                <a:ext uri="{FF2B5EF4-FFF2-40B4-BE49-F238E27FC236}">
                  <a16:creationId xmlns:a16="http://schemas.microsoft.com/office/drawing/2014/main" id="{8E994ADF-8ABD-4BCD-BFFE-1E4BBEED48CF}"/>
                </a:ext>
              </a:extLst>
            </p:cNvPr>
            <p:cNvSpPr txBox="1"/>
            <p:nvPr/>
          </p:nvSpPr>
          <p:spPr>
            <a:xfrm>
              <a:off x="295275" y="1201941"/>
              <a:ext cx="2762250" cy="461665"/>
            </a:xfrm>
            <a:prstGeom prst="rect">
              <a:avLst/>
            </a:prstGeom>
            <a:noFill/>
          </p:spPr>
          <p:txBody>
            <a:bodyPr wrap="square" rtlCol="0">
              <a:spAutoFit/>
            </a:bodyPr>
            <a:lstStyle/>
            <a:p>
              <a:r>
                <a:rPr lang="en-CA" sz="2400" b="1" u="sng" dirty="0"/>
                <a:t>SQL query:</a:t>
              </a:r>
            </a:p>
          </p:txBody>
        </p:sp>
        <p:sp>
          <p:nvSpPr>
            <p:cNvPr id="5" name="Rectangle 4">
              <a:extLst>
                <a:ext uri="{FF2B5EF4-FFF2-40B4-BE49-F238E27FC236}">
                  <a16:creationId xmlns:a16="http://schemas.microsoft.com/office/drawing/2014/main" id="{C39EBAC6-C5DA-407A-BE3D-15615F9EA8E0}"/>
                </a:ext>
              </a:extLst>
            </p:cNvPr>
            <p:cNvSpPr/>
            <p:nvPr/>
          </p:nvSpPr>
          <p:spPr>
            <a:xfrm>
              <a:off x="666750" y="1876156"/>
              <a:ext cx="10858500" cy="1200329"/>
            </a:xfrm>
            <a:prstGeom prst="rect">
              <a:avLst/>
            </a:prstGeom>
          </p:spPr>
          <p:txBody>
            <a:bodyPr wrap="square">
              <a:spAutoFit/>
            </a:bodyPr>
            <a:lstStyle/>
            <a:p>
              <a:r>
                <a:rPr lang="en-CA" sz="2400" dirty="0">
                  <a:latin typeface="Consolas" panose="020B0609020204030204" pitchFamily="49" charset="0"/>
                </a:rPr>
                <a:t>SELECT COUNT(DISTINCT </a:t>
              </a:r>
              <a:r>
                <a:rPr lang="en-CA" sz="2400" dirty="0" err="1">
                  <a:latin typeface="Consolas" panose="020B0609020204030204" pitchFamily="49" charset="0"/>
                </a:rPr>
                <a:t>bikeid</a:t>
              </a:r>
              <a:r>
                <a:rPr lang="en-CA" sz="2400" dirty="0">
                  <a:latin typeface="Consolas" panose="020B0609020204030204" pitchFamily="49" charset="0"/>
                </a:rPr>
                <a:t>) as </a:t>
              </a:r>
              <a:r>
                <a:rPr lang="en-CA" sz="2400" dirty="0" err="1">
                  <a:latin typeface="Consolas" panose="020B0609020204030204" pitchFamily="49" charset="0"/>
                </a:rPr>
                <a:t>bikes_count</a:t>
              </a:r>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r>
                <a:rPr lang="en-CA" sz="2400" dirty="0">
                  <a:latin typeface="Consolas" panose="020B0609020204030204" pitchFamily="49" charset="0"/>
                </a:rPr>
                <a:t>WHERE EXTRACT(YEAR FROM </a:t>
              </a:r>
              <a:r>
                <a:rPr lang="en-CA" sz="2400" dirty="0" err="1">
                  <a:latin typeface="Consolas" panose="020B0609020204030204" pitchFamily="49" charset="0"/>
                </a:rPr>
                <a:t>starttime</a:t>
              </a:r>
              <a:r>
                <a:rPr lang="en-CA" sz="2400" dirty="0">
                  <a:latin typeface="Consolas" panose="020B0609020204030204" pitchFamily="49" charset="0"/>
                </a:rPr>
                <a:t>) = 2018</a:t>
              </a:r>
            </a:p>
          </p:txBody>
        </p:sp>
      </p:grpSp>
      <p:sp>
        <p:nvSpPr>
          <p:cNvPr id="6" name="TextBox 5">
            <a:extLst>
              <a:ext uri="{FF2B5EF4-FFF2-40B4-BE49-F238E27FC236}">
                <a16:creationId xmlns:a16="http://schemas.microsoft.com/office/drawing/2014/main" id="{DDCDA115-107D-428A-9E91-5B6EE918A909}"/>
              </a:ext>
            </a:extLst>
          </p:cNvPr>
          <p:cNvSpPr txBox="1"/>
          <p:nvPr/>
        </p:nvSpPr>
        <p:spPr>
          <a:xfrm>
            <a:off x="400051" y="4727463"/>
            <a:ext cx="10572750" cy="830997"/>
          </a:xfrm>
          <a:prstGeom prst="rect">
            <a:avLst/>
          </a:prstGeom>
          <a:noFill/>
        </p:spPr>
        <p:txBody>
          <a:bodyPr wrap="square" rtlCol="0">
            <a:spAutoFit/>
          </a:bodyPr>
          <a:lstStyle/>
          <a:p>
            <a:r>
              <a:rPr lang="en-CA" sz="2400" dirty="0"/>
              <a:t>The query returns bike count of 12 947. </a:t>
            </a:r>
          </a:p>
          <a:p>
            <a:r>
              <a:rPr lang="en-CA" sz="2400" dirty="0"/>
              <a:t>(And the same query for year 2013 returns a count of 6 503)</a:t>
            </a:r>
          </a:p>
        </p:txBody>
      </p:sp>
    </p:spTree>
    <p:extLst>
      <p:ext uri="{BB962C8B-B14F-4D97-AF65-F5344CB8AC3E}">
        <p14:creationId xmlns:p14="http://schemas.microsoft.com/office/powerpoint/2010/main" val="1984016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8D997B-35F5-4423-A731-12D90DB66FE2}"/>
              </a:ext>
            </a:extLst>
          </p:cNvPr>
          <p:cNvGrpSpPr/>
          <p:nvPr/>
        </p:nvGrpSpPr>
        <p:grpSpPr>
          <a:xfrm>
            <a:off x="481012" y="424728"/>
            <a:ext cx="11229975" cy="5074062"/>
            <a:chOff x="295274" y="1276994"/>
            <a:chExt cx="11229975" cy="5687865"/>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 (for added stations):</a:t>
              </a:r>
            </a:p>
          </p:txBody>
        </p:sp>
        <p:sp>
          <p:nvSpPr>
            <p:cNvPr id="8" name="Rectangle 7">
              <a:extLst>
                <a:ext uri="{FF2B5EF4-FFF2-40B4-BE49-F238E27FC236}">
                  <a16:creationId xmlns:a16="http://schemas.microsoft.com/office/drawing/2014/main" id="{1CC9493A-D1E9-454D-ACF2-E6FDEC17001D}"/>
                </a:ext>
              </a:extLst>
            </p:cNvPr>
            <p:cNvSpPr/>
            <p:nvPr/>
          </p:nvSpPr>
          <p:spPr>
            <a:xfrm>
              <a:off x="666749" y="1893244"/>
              <a:ext cx="10858500" cy="5071615"/>
            </a:xfrm>
            <a:prstGeom prst="rect">
              <a:avLst/>
            </a:prstGeom>
          </p:spPr>
          <p:txBody>
            <a:bodyPr wrap="square">
              <a:spAutoFit/>
            </a:bodyPr>
            <a:lstStyle/>
            <a:p>
              <a:r>
                <a:rPr lang="en-CA" sz="2400" dirty="0">
                  <a:latin typeface="Consolas" panose="020B0609020204030204" pitchFamily="49" charset="0"/>
                </a:rPr>
                <a:t>SELECT</a:t>
              </a:r>
            </a:p>
            <a:p>
              <a:r>
                <a:rPr lang="en-CA" sz="2400" dirty="0">
                  <a:latin typeface="Consolas" panose="020B0609020204030204" pitchFamily="49" charset="0"/>
                </a:rPr>
                <a:t>	</a:t>
              </a:r>
              <a:r>
                <a:rPr lang="en-CA" sz="2400" dirty="0" err="1">
                  <a:latin typeface="Consolas" panose="020B0609020204030204" pitchFamily="49" charset="0"/>
                </a:rPr>
                <a:t>start_station_name</a:t>
              </a:r>
              <a:r>
                <a:rPr lang="en-CA" sz="2400" dirty="0">
                  <a:latin typeface="Consolas" panose="020B0609020204030204" pitchFamily="49" charset="0"/>
                </a:rPr>
                <a:t>,</a:t>
              </a:r>
            </a:p>
            <a:p>
              <a:r>
                <a:rPr lang="en-CA" sz="2400" dirty="0">
                  <a:latin typeface="Consolas" panose="020B0609020204030204" pitchFamily="49" charset="0"/>
                </a:rPr>
                <a:t>	EXTRACT(YEAR FROM MIN(</a:t>
              </a:r>
              <a:r>
                <a:rPr lang="en-CA" sz="2400" dirty="0" err="1">
                  <a:latin typeface="Consolas" panose="020B0609020204030204" pitchFamily="49" charset="0"/>
                </a:rPr>
                <a:t>starttime</a:t>
              </a:r>
              <a:r>
                <a:rPr lang="en-CA" sz="2400" dirty="0">
                  <a:latin typeface="Consolas" panose="020B0609020204030204" pitchFamily="49" charset="0"/>
                </a:rPr>
                <a:t>)) AS </a:t>
              </a:r>
              <a:r>
                <a:rPr lang="en-CA" sz="2400" dirty="0" err="1">
                  <a:latin typeface="Consolas" panose="020B0609020204030204" pitchFamily="49" charset="0"/>
                </a:rPr>
                <a:t>year_first_used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start_station_name</a:t>
              </a:r>
              <a:r>
                <a:rPr lang="en-CA" sz="2400" dirty="0">
                  <a:latin typeface="Consolas" panose="020B0609020204030204" pitchFamily="49" charset="0"/>
                </a:rPr>
                <a:t> != ‘’</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start_station_name</a:t>
              </a:r>
              <a:r>
                <a:rPr lang="en-CA" sz="2400" dirty="0">
                  <a:latin typeface="Consolas" panose="020B0609020204030204" pitchFamily="49" charset="0"/>
                </a:rPr>
                <a:t> </a:t>
              </a:r>
            </a:p>
            <a:p>
              <a:r>
                <a:rPr lang="en-CA" sz="2400" dirty="0">
                  <a:latin typeface="Consolas" panose="020B0609020204030204" pitchFamily="49" charset="0"/>
                </a:rPr>
                <a:t>ORDER BY </a:t>
              </a:r>
              <a:r>
                <a:rPr lang="en-CA" sz="2400" dirty="0" err="1">
                  <a:latin typeface="Consolas" panose="020B0609020204030204" pitchFamily="49" charset="0"/>
                </a:rPr>
                <a:t>year_first_used</a:t>
              </a:r>
              <a:r>
                <a:rPr lang="en-CA" sz="2400" dirty="0">
                  <a:latin typeface="Consolas" panose="020B0609020204030204" pitchFamily="49" charset="0"/>
                </a:rPr>
                <a:t> DESC</a:t>
              </a:r>
            </a:p>
            <a:p>
              <a:endParaRPr lang="en-CA" sz="2400" dirty="0">
                <a:latin typeface="Consolas" panose="020B0609020204030204" pitchFamily="49" charset="0"/>
              </a:endParaRPr>
            </a:p>
            <a:p>
              <a:r>
                <a:rPr lang="en-CA" sz="2400" dirty="0">
                  <a:latin typeface="Consolas" panose="020B0609020204030204" pitchFamily="49" charset="0"/>
                </a:rPr>
                <a:t>LIMIT 10</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220395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8D997B-35F5-4423-A731-12D90DB66FE2}"/>
              </a:ext>
            </a:extLst>
          </p:cNvPr>
          <p:cNvGrpSpPr/>
          <p:nvPr/>
        </p:nvGrpSpPr>
        <p:grpSpPr>
          <a:xfrm>
            <a:off x="481012" y="424728"/>
            <a:ext cx="11229975" cy="5812727"/>
            <a:chOff x="295274" y="1276994"/>
            <a:chExt cx="11229975" cy="6515883"/>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 (for removed stations):</a:t>
              </a:r>
            </a:p>
          </p:txBody>
        </p:sp>
        <p:sp>
          <p:nvSpPr>
            <p:cNvPr id="8" name="Rectangle 7">
              <a:extLst>
                <a:ext uri="{FF2B5EF4-FFF2-40B4-BE49-F238E27FC236}">
                  <a16:creationId xmlns:a16="http://schemas.microsoft.com/office/drawing/2014/main" id="{1CC9493A-D1E9-454D-ACF2-E6FDEC17001D}"/>
                </a:ext>
              </a:extLst>
            </p:cNvPr>
            <p:cNvSpPr/>
            <p:nvPr/>
          </p:nvSpPr>
          <p:spPr>
            <a:xfrm>
              <a:off x="666749" y="1893244"/>
              <a:ext cx="10858500" cy="5899633"/>
            </a:xfrm>
            <a:prstGeom prst="rect">
              <a:avLst/>
            </a:prstGeom>
          </p:spPr>
          <p:txBody>
            <a:bodyPr wrap="square">
              <a:spAutoFit/>
            </a:bodyPr>
            <a:lstStyle/>
            <a:p>
              <a:r>
                <a:rPr lang="en-CA" sz="2400" dirty="0">
                  <a:latin typeface="Consolas" panose="020B0609020204030204" pitchFamily="49" charset="0"/>
                </a:rPr>
                <a:t>SELECT</a:t>
              </a:r>
            </a:p>
            <a:p>
              <a:r>
                <a:rPr lang="en-CA" sz="2400" dirty="0">
                  <a:latin typeface="Consolas" panose="020B0609020204030204" pitchFamily="49" charset="0"/>
                </a:rPr>
                <a:t>	</a:t>
              </a:r>
              <a:r>
                <a:rPr lang="en-CA" sz="2400" dirty="0" err="1">
                  <a:latin typeface="Consolas" panose="020B0609020204030204" pitchFamily="49" charset="0"/>
                </a:rPr>
                <a:t>start_station_name</a:t>
              </a:r>
              <a:r>
                <a:rPr lang="en-CA" sz="2400" dirty="0">
                  <a:latin typeface="Consolas" panose="020B0609020204030204" pitchFamily="49" charset="0"/>
                </a:rPr>
                <a:t>,</a:t>
              </a:r>
            </a:p>
            <a:p>
              <a:r>
                <a:rPr lang="en-CA" sz="2400" dirty="0">
                  <a:latin typeface="Consolas" panose="020B0609020204030204" pitchFamily="49" charset="0"/>
                </a:rPr>
                <a:t>	EXTRACT(YEAR FROM MAX(</a:t>
              </a:r>
              <a:r>
                <a:rPr lang="en-CA" sz="2400" dirty="0" err="1">
                  <a:latin typeface="Consolas" panose="020B0609020204030204" pitchFamily="49" charset="0"/>
                </a:rPr>
                <a:t>starttime</a:t>
              </a:r>
              <a:r>
                <a:rPr lang="en-CA" sz="2400" dirty="0">
                  <a:latin typeface="Consolas" panose="020B0609020204030204" pitchFamily="49" charset="0"/>
                </a:rPr>
                <a:t>)) AS </a:t>
              </a:r>
              <a:r>
                <a:rPr lang="en-CA" sz="2400" dirty="0" err="1">
                  <a:latin typeface="Consolas" panose="020B0609020204030204" pitchFamily="49" charset="0"/>
                </a:rPr>
                <a:t>year_last_used</a:t>
              </a:r>
              <a:r>
                <a:rPr lang="en-CA" sz="2400" dirty="0">
                  <a:latin typeface="Consolas" panose="020B0609020204030204" pitchFamily="49" charset="0"/>
                </a:rPr>
                <a:t>,</a:t>
              </a:r>
            </a:p>
            <a:p>
              <a:r>
                <a:rPr lang="en-CA" sz="2400" dirty="0">
                  <a:latin typeface="Consolas" panose="020B0609020204030204" pitchFamily="49" charset="0"/>
                </a:rPr>
                <a:t>	COUNT(*) AS </a:t>
              </a:r>
              <a:r>
                <a:rPr lang="en-CA" sz="2400" dirty="0" err="1">
                  <a:latin typeface="Consolas" panose="020B0609020204030204" pitchFamily="49" charset="0"/>
                </a:rPr>
                <a:t>times_used</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WHERE </a:t>
              </a:r>
              <a:r>
                <a:rPr lang="en-CA" sz="2400" dirty="0" err="1">
                  <a:latin typeface="Consolas" panose="020B0609020204030204" pitchFamily="49" charset="0"/>
                </a:rPr>
                <a:t>start_station_name</a:t>
              </a:r>
              <a:r>
                <a:rPr lang="en-CA" sz="2400" dirty="0">
                  <a:latin typeface="Consolas" panose="020B0609020204030204" pitchFamily="49" charset="0"/>
                </a:rPr>
                <a:t> != ‘’</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start_station_name</a:t>
              </a:r>
              <a:endParaRPr lang="en-CA" sz="2400" dirty="0">
                <a:latin typeface="Consolas" panose="020B0609020204030204" pitchFamily="49" charset="0"/>
              </a:endParaRPr>
            </a:p>
            <a:p>
              <a:r>
                <a:rPr lang="en-CA" sz="2400" dirty="0">
                  <a:latin typeface="Consolas" panose="020B0609020204030204" pitchFamily="49" charset="0"/>
                </a:rPr>
                <a:t> </a:t>
              </a:r>
            </a:p>
            <a:p>
              <a:r>
                <a:rPr lang="en-CA" sz="2400" dirty="0">
                  <a:latin typeface="Consolas" panose="020B0609020204030204" pitchFamily="49" charset="0"/>
                </a:rPr>
                <a:t>ORDER BY </a:t>
              </a:r>
              <a:r>
                <a:rPr lang="en-CA" sz="2400" dirty="0" err="1">
                  <a:latin typeface="Consolas" panose="020B0609020204030204" pitchFamily="49" charset="0"/>
                </a:rPr>
                <a:t>year_last_used</a:t>
              </a:r>
              <a:r>
                <a:rPr lang="en-CA" sz="2400" dirty="0">
                  <a:latin typeface="Consolas" panose="020B0609020204030204" pitchFamily="49" charset="0"/>
                </a:rPr>
                <a:t>, </a:t>
              </a:r>
              <a:r>
                <a:rPr lang="en-CA" sz="2400" dirty="0" err="1">
                  <a:latin typeface="Consolas" panose="020B0609020204030204" pitchFamily="49" charset="0"/>
                </a:rPr>
                <a:t>times_used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LIMIT 10</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721654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graphicFrame>
        <p:nvGraphicFramePr>
          <p:cNvPr id="6" name="Object 5">
            <a:extLst>
              <a:ext uri="{FF2B5EF4-FFF2-40B4-BE49-F238E27FC236}">
                <a16:creationId xmlns:a16="http://schemas.microsoft.com/office/drawing/2014/main" id="{4D2A622A-6604-4EDA-9602-5544B4748066}"/>
              </a:ext>
            </a:extLst>
          </p:cNvPr>
          <p:cNvGraphicFramePr>
            <a:graphicFrameLocks noChangeAspect="1"/>
          </p:cNvGraphicFramePr>
          <p:nvPr>
            <p:extLst>
              <p:ext uri="{D42A27DB-BD31-4B8C-83A1-F6EECF244321}">
                <p14:modId xmlns:p14="http://schemas.microsoft.com/office/powerpoint/2010/main" val="783492073"/>
              </p:ext>
            </p:extLst>
          </p:nvPr>
        </p:nvGraphicFramePr>
        <p:xfrm>
          <a:off x="676275" y="752475"/>
          <a:ext cx="4438650" cy="2959100"/>
        </p:xfrm>
        <a:graphic>
          <a:graphicData uri="http://schemas.openxmlformats.org/presentationml/2006/ole">
            <mc:AlternateContent xmlns:mc="http://schemas.openxmlformats.org/markup-compatibility/2006">
              <mc:Choice xmlns:v="urn:schemas-microsoft-com:vml" Requires="v">
                <p:oleObj spid="_x0000_s19539" name="Worksheet" r:id="rId3" imgW="3048000" imgH="2032046" progId="Excel.Sheet.12">
                  <p:embed/>
                </p:oleObj>
              </mc:Choice>
              <mc:Fallback>
                <p:oleObj name="Worksheet" r:id="rId3" imgW="3048000" imgH="2032046" progId="Excel.Sheet.12">
                  <p:embed/>
                  <p:pic>
                    <p:nvPicPr>
                      <p:cNvPr id="0" name=""/>
                      <p:cNvPicPr/>
                      <p:nvPr/>
                    </p:nvPicPr>
                    <p:blipFill>
                      <a:blip r:embed="rId4"/>
                      <a:stretch>
                        <a:fillRect/>
                      </a:stretch>
                    </p:blipFill>
                    <p:spPr>
                      <a:xfrm>
                        <a:off x="676275" y="752475"/>
                        <a:ext cx="4438650" cy="29591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2E97FB-2832-48A4-81B7-DEA39B5C5D79}"/>
              </a:ext>
            </a:extLst>
          </p:cNvPr>
          <p:cNvGraphicFramePr>
            <a:graphicFrameLocks noChangeAspect="1"/>
          </p:cNvGraphicFramePr>
          <p:nvPr>
            <p:extLst>
              <p:ext uri="{D42A27DB-BD31-4B8C-83A1-F6EECF244321}">
                <p14:modId xmlns:p14="http://schemas.microsoft.com/office/powerpoint/2010/main" val="3796360164"/>
              </p:ext>
            </p:extLst>
          </p:nvPr>
        </p:nvGraphicFramePr>
        <p:xfrm>
          <a:off x="6636307" y="736601"/>
          <a:ext cx="4710586" cy="2990848"/>
        </p:xfrm>
        <a:graphic>
          <a:graphicData uri="http://schemas.openxmlformats.org/presentationml/2006/ole">
            <mc:AlternateContent xmlns:mc="http://schemas.openxmlformats.org/markup-compatibility/2006">
              <mc:Choice xmlns:v="urn:schemas-microsoft-com:vml" Requires="v">
                <p:oleObj spid="_x0000_s19540" name="Worksheet" r:id="rId5" imgW="3200607" imgH="2032046" progId="Excel.Sheet.12">
                  <p:embed/>
                </p:oleObj>
              </mc:Choice>
              <mc:Fallback>
                <p:oleObj name="Worksheet" r:id="rId5" imgW="3200607" imgH="2032046" progId="Excel.Sheet.12">
                  <p:embed/>
                  <p:pic>
                    <p:nvPicPr>
                      <p:cNvPr id="0" name=""/>
                      <p:cNvPicPr/>
                      <p:nvPr/>
                    </p:nvPicPr>
                    <p:blipFill>
                      <a:blip r:embed="rId6"/>
                      <a:stretch>
                        <a:fillRect/>
                      </a:stretch>
                    </p:blipFill>
                    <p:spPr>
                      <a:xfrm>
                        <a:off x="6636307" y="736601"/>
                        <a:ext cx="4710586" cy="2990848"/>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3B15F826-8E3E-47B5-B23A-FF24CF7B404C}"/>
              </a:ext>
            </a:extLst>
          </p:cNvPr>
          <p:cNvSpPr txBox="1"/>
          <p:nvPr/>
        </p:nvSpPr>
        <p:spPr>
          <a:xfrm>
            <a:off x="1064700" y="3727449"/>
            <a:ext cx="3661800" cy="369332"/>
          </a:xfrm>
          <a:prstGeom prst="rect">
            <a:avLst/>
          </a:prstGeom>
          <a:noFill/>
        </p:spPr>
        <p:txBody>
          <a:bodyPr wrap="square" rtlCol="0">
            <a:spAutoFit/>
          </a:bodyPr>
          <a:lstStyle/>
          <a:p>
            <a:r>
              <a:rPr lang="en-CA" b="1" dirty="0"/>
              <a:t>Some recently introduced stations</a:t>
            </a:r>
          </a:p>
        </p:txBody>
      </p:sp>
      <p:sp>
        <p:nvSpPr>
          <p:cNvPr id="25" name="TextBox 24">
            <a:extLst>
              <a:ext uri="{FF2B5EF4-FFF2-40B4-BE49-F238E27FC236}">
                <a16:creationId xmlns:a16="http://schemas.microsoft.com/office/drawing/2014/main" id="{EE4A4D13-7F68-47ED-A4B7-54E69798ADEE}"/>
              </a:ext>
            </a:extLst>
          </p:cNvPr>
          <p:cNvSpPr txBox="1"/>
          <p:nvPr/>
        </p:nvSpPr>
        <p:spPr>
          <a:xfrm>
            <a:off x="7568175" y="3727449"/>
            <a:ext cx="3208800" cy="369332"/>
          </a:xfrm>
          <a:prstGeom prst="rect">
            <a:avLst/>
          </a:prstGeom>
          <a:noFill/>
        </p:spPr>
        <p:txBody>
          <a:bodyPr wrap="square" rtlCol="0">
            <a:spAutoFit/>
          </a:bodyPr>
          <a:lstStyle/>
          <a:p>
            <a:r>
              <a:rPr lang="en-CA" b="1" dirty="0"/>
              <a:t>Stations not in use anymore</a:t>
            </a:r>
          </a:p>
        </p:txBody>
      </p:sp>
      <p:sp>
        <p:nvSpPr>
          <p:cNvPr id="8" name="TextBox 7">
            <a:extLst>
              <a:ext uri="{FF2B5EF4-FFF2-40B4-BE49-F238E27FC236}">
                <a16:creationId xmlns:a16="http://schemas.microsoft.com/office/drawing/2014/main" id="{0D6BEC3E-E378-465E-82E1-8B07A2E7F20A}"/>
              </a:ext>
            </a:extLst>
          </p:cNvPr>
          <p:cNvSpPr txBox="1"/>
          <p:nvPr/>
        </p:nvSpPr>
        <p:spPr>
          <a:xfrm>
            <a:off x="676275" y="4905196"/>
            <a:ext cx="10670618" cy="1200329"/>
          </a:xfrm>
          <a:prstGeom prst="rect">
            <a:avLst/>
          </a:prstGeom>
          <a:noFill/>
        </p:spPr>
        <p:txBody>
          <a:bodyPr wrap="square" rtlCol="0">
            <a:spAutoFit/>
          </a:bodyPr>
          <a:lstStyle/>
          <a:p>
            <a:r>
              <a:rPr lang="en-CA" sz="2400" dirty="0"/>
              <a:t>Following the same reasoning as with the added/removed bikes, we can conclude that there were changes in stations infrastructures, some of the being added, while others were removed.</a:t>
            </a:r>
          </a:p>
        </p:txBody>
      </p:sp>
    </p:spTree>
    <p:extLst>
      <p:ext uri="{BB962C8B-B14F-4D97-AF65-F5344CB8AC3E}">
        <p14:creationId xmlns:p14="http://schemas.microsoft.com/office/powerpoint/2010/main" val="349901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57D9AD4A-A787-47FC-8E1E-E4C707C4809E}"/>
              </a:ext>
            </a:extLst>
          </p:cNvPr>
          <p:cNvGraphicFramePr>
            <a:graphicFrameLocks noChangeAspect="1"/>
          </p:cNvGraphicFramePr>
          <p:nvPr>
            <p:extLst>
              <p:ext uri="{D42A27DB-BD31-4B8C-83A1-F6EECF244321}">
                <p14:modId xmlns:p14="http://schemas.microsoft.com/office/powerpoint/2010/main" val="1494581550"/>
              </p:ext>
            </p:extLst>
          </p:nvPr>
        </p:nvGraphicFramePr>
        <p:xfrm>
          <a:off x="3369112" y="1875710"/>
          <a:ext cx="5453776" cy="1241424"/>
        </p:xfrm>
        <a:graphic>
          <a:graphicData uri="http://schemas.openxmlformats.org/presentationml/2006/ole">
            <mc:AlternateContent xmlns:mc="http://schemas.openxmlformats.org/markup-compatibility/2006">
              <mc:Choice xmlns:v="urn:schemas-microsoft-com:vml" Requires="v">
                <p:oleObj spid="_x0000_s20521" name="Worksheet" r:id="rId3" imgW="3264056" imgH="743158" progId="Excel.Sheet.12">
                  <p:embed/>
                </p:oleObj>
              </mc:Choice>
              <mc:Fallback>
                <p:oleObj name="Worksheet" r:id="rId3" imgW="3264056" imgH="743158" progId="Excel.Sheet.12">
                  <p:embed/>
                  <p:pic>
                    <p:nvPicPr>
                      <p:cNvPr id="0" name=""/>
                      <p:cNvPicPr/>
                      <p:nvPr/>
                    </p:nvPicPr>
                    <p:blipFill>
                      <a:blip r:embed="rId4"/>
                      <a:stretch>
                        <a:fillRect/>
                      </a:stretch>
                    </p:blipFill>
                    <p:spPr>
                      <a:xfrm>
                        <a:off x="3369112" y="1875710"/>
                        <a:ext cx="5453776" cy="1241424"/>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2BA1870F-A4EC-48B5-8A08-0D0A4B3DC6EB}"/>
              </a:ext>
            </a:extLst>
          </p:cNvPr>
          <p:cNvSpPr txBox="1"/>
          <p:nvPr/>
        </p:nvSpPr>
        <p:spPr>
          <a:xfrm>
            <a:off x="80502" y="3974519"/>
            <a:ext cx="12030996" cy="1938992"/>
          </a:xfrm>
          <a:prstGeom prst="rect">
            <a:avLst/>
          </a:prstGeom>
          <a:noFill/>
        </p:spPr>
        <p:txBody>
          <a:bodyPr wrap="square" rtlCol="0">
            <a:spAutoFit/>
          </a:bodyPr>
          <a:lstStyle/>
          <a:p>
            <a:pPr algn="just"/>
            <a:r>
              <a:rPr lang="en-CA" sz="2400" dirty="0"/>
              <a:t>It might be interesting to think about why the stations listed above were used so little and then ultimately removed. Closer inspection reveals that all three stations are located near East River, first two in Brooklyn the third one in Manhattan. They are also not to far from each other. Maybe biking along East River is not that popular? Maybe people from New York don’t like to use bikes to cross the bridges between Brooklyn and Manhattan? </a:t>
            </a:r>
          </a:p>
        </p:txBody>
      </p:sp>
    </p:spTree>
    <p:extLst>
      <p:ext uri="{BB962C8B-B14F-4D97-AF65-F5344CB8AC3E}">
        <p14:creationId xmlns:p14="http://schemas.microsoft.com/office/powerpoint/2010/main" val="2279970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AFDD-31C6-4740-A699-7A8A78CFA633}"/>
              </a:ext>
            </a:extLst>
          </p:cNvPr>
          <p:cNvSpPr>
            <a:spLocks noGrp="1"/>
          </p:cNvSpPr>
          <p:nvPr>
            <p:ph type="title"/>
          </p:nvPr>
        </p:nvSpPr>
        <p:spPr>
          <a:xfrm>
            <a:off x="709611" y="1770802"/>
            <a:ext cx="10772775" cy="1658198"/>
          </a:xfrm>
        </p:spPr>
        <p:txBody>
          <a:bodyPr/>
          <a:lstStyle/>
          <a:p>
            <a:pPr algn="ctr"/>
            <a:r>
              <a:rPr lang="en-CA" b="1" dirty="0"/>
              <a:t>Task 2</a:t>
            </a:r>
          </a:p>
        </p:txBody>
      </p:sp>
      <p:sp>
        <p:nvSpPr>
          <p:cNvPr id="3" name="Content Placeholder 2">
            <a:extLst>
              <a:ext uri="{FF2B5EF4-FFF2-40B4-BE49-F238E27FC236}">
                <a16:creationId xmlns:a16="http://schemas.microsoft.com/office/drawing/2014/main" id="{581A311A-4DA4-48CF-8E41-DFD1CEC5F05D}"/>
              </a:ext>
            </a:extLst>
          </p:cNvPr>
          <p:cNvSpPr>
            <a:spLocks noGrp="1"/>
          </p:cNvSpPr>
          <p:nvPr>
            <p:ph idx="1"/>
          </p:nvPr>
        </p:nvSpPr>
        <p:spPr>
          <a:xfrm>
            <a:off x="4283867" y="3429000"/>
            <a:ext cx="3624264" cy="931968"/>
          </a:xfrm>
        </p:spPr>
        <p:txBody>
          <a:bodyPr>
            <a:normAutofit/>
          </a:bodyPr>
          <a:lstStyle/>
          <a:p>
            <a:pPr marL="0" indent="0">
              <a:buNone/>
            </a:pPr>
            <a:r>
              <a:rPr lang="en-CA" sz="3200" dirty="0"/>
              <a:t>Popular areas in NYC</a:t>
            </a:r>
            <a:endParaRPr lang="en-CA"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113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931E0C-F5F1-40DA-BDAB-E874D8D6516F}"/>
              </a:ext>
            </a:extLst>
          </p:cNvPr>
          <p:cNvSpPr>
            <a:spLocks noGrp="1"/>
          </p:cNvSpPr>
          <p:nvPr>
            <p:ph idx="1"/>
          </p:nvPr>
        </p:nvSpPr>
        <p:spPr>
          <a:xfrm>
            <a:off x="719137" y="860107"/>
            <a:ext cx="10863263" cy="5293043"/>
          </a:xfrm>
        </p:spPr>
        <p:txBody>
          <a:bodyPr>
            <a:noAutofit/>
          </a:bodyPr>
          <a:lstStyle/>
          <a:p>
            <a:pPr marL="0" indent="0">
              <a:buNone/>
            </a:pPr>
            <a:r>
              <a:rPr lang="en-CA" dirty="0"/>
              <a:t>We already gave some insights about popular NYC areas by going through the previous task. We saw that</a:t>
            </a:r>
          </a:p>
          <a:p>
            <a:pPr marL="0" indent="0">
              <a:buNone/>
            </a:pPr>
            <a:endParaRPr lang="en-CA" dirty="0"/>
          </a:p>
          <a:p>
            <a:pPr lvl="1">
              <a:buFont typeface="Arial" panose="020B0604020202020204" pitchFamily="34" charset="0"/>
              <a:buChar char="•"/>
            </a:pPr>
            <a:r>
              <a:rPr lang="en-CA" dirty="0"/>
              <a:t>There is a noticeable difference between subscriber and customer user types. We can make assumptions about the behaviour of NYC locals based on subscriber data, and assumptions about NYC visitors (and locals’ leisure habits) based on the customer data. </a:t>
            </a:r>
          </a:p>
          <a:p>
            <a:pPr marL="0" indent="0">
              <a:buNone/>
            </a:pPr>
            <a:endParaRPr lang="en-CA" dirty="0"/>
          </a:p>
          <a:p>
            <a:pPr lvl="1">
              <a:buFont typeface="Arial" panose="020B0604020202020204" pitchFamily="34" charset="0"/>
              <a:buChar char="•"/>
            </a:pPr>
            <a:r>
              <a:rPr lang="en-CA" dirty="0"/>
              <a:t>Making tours around Central Park and Lower Manhattan is quite popular among visitors and locals as well.</a:t>
            </a:r>
          </a:p>
          <a:p>
            <a:pPr marL="4572" lvl="1" indent="0">
              <a:buNone/>
            </a:pPr>
            <a:endParaRPr lang="en-CA" dirty="0"/>
          </a:p>
          <a:p>
            <a:pPr lvl="1">
              <a:buFont typeface="Arial" panose="020B0604020202020204" pitchFamily="34" charset="0"/>
              <a:buChar char="•"/>
            </a:pPr>
            <a:r>
              <a:rPr lang="en-CA" dirty="0"/>
              <a:t>Manhattan Midtown might be the main point of </a:t>
            </a:r>
            <a:r>
              <a:rPr lang="en-CA" dirty="0" err="1"/>
              <a:t>interst</a:t>
            </a:r>
            <a:r>
              <a:rPr lang="en-CA" dirty="0"/>
              <a:t>.</a:t>
            </a:r>
          </a:p>
          <a:p>
            <a:pPr marL="0" indent="0">
              <a:buNone/>
            </a:pPr>
            <a:endParaRPr lang="en-CA" dirty="0"/>
          </a:p>
        </p:txBody>
      </p:sp>
    </p:spTree>
    <p:extLst>
      <p:ext uri="{BB962C8B-B14F-4D97-AF65-F5344CB8AC3E}">
        <p14:creationId xmlns:p14="http://schemas.microsoft.com/office/powerpoint/2010/main" val="1185455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24546-92F5-4085-91EB-D37C27E8B5BF}"/>
              </a:ext>
            </a:extLst>
          </p:cNvPr>
          <p:cNvSpPr>
            <a:spLocks noGrp="1"/>
          </p:cNvSpPr>
          <p:nvPr>
            <p:ph idx="1"/>
          </p:nvPr>
        </p:nvSpPr>
        <p:spPr>
          <a:xfrm>
            <a:off x="233362" y="2386488"/>
            <a:ext cx="11539538" cy="2085023"/>
          </a:xfrm>
        </p:spPr>
        <p:txBody>
          <a:bodyPr>
            <a:noAutofit/>
          </a:bodyPr>
          <a:lstStyle/>
          <a:p>
            <a:r>
              <a:rPr lang="en-CA" sz="3200" dirty="0"/>
              <a:t>Now we will further explore which areas are most popular in New York, given certain conditions.  First, we will see which areas are most popular among subscribers and customers in general, and then we’ll play a variation on a theme, by changing settings.  </a:t>
            </a:r>
          </a:p>
        </p:txBody>
      </p:sp>
      <p:sp>
        <p:nvSpPr>
          <p:cNvPr id="4" name="Title 1">
            <a:extLst>
              <a:ext uri="{FF2B5EF4-FFF2-40B4-BE49-F238E27FC236}">
                <a16:creationId xmlns:a16="http://schemas.microsoft.com/office/drawing/2014/main" id="{DFB06D1D-37C3-46CD-8068-FC6D4231738F}"/>
              </a:ext>
            </a:extLst>
          </p:cNvPr>
          <p:cNvSpPr>
            <a:spLocks noGrp="1"/>
          </p:cNvSpPr>
          <p:nvPr>
            <p:ph type="title"/>
          </p:nvPr>
        </p:nvSpPr>
        <p:spPr>
          <a:xfrm>
            <a:off x="709612" y="0"/>
            <a:ext cx="10772775" cy="1658198"/>
          </a:xfrm>
        </p:spPr>
        <p:txBody>
          <a:bodyPr/>
          <a:lstStyle/>
          <a:p>
            <a:pPr algn="ctr"/>
            <a:r>
              <a:rPr lang="en-CA" b="1" dirty="0"/>
              <a:t>NYC top areas</a:t>
            </a:r>
          </a:p>
        </p:txBody>
      </p:sp>
    </p:spTree>
    <p:extLst>
      <p:ext uri="{BB962C8B-B14F-4D97-AF65-F5344CB8AC3E}">
        <p14:creationId xmlns:p14="http://schemas.microsoft.com/office/powerpoint/2010/main" val="3446908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18B7EA-F957-4A50-AE7D-1991DC841E91}"/>
              </a:ext>
            </a:extLst>
          </p:cNvPr>
          <p:cNvPicPr>
            <a:picLocks noChangeAspect="1"/>
          </p:cNvPicPr>
          <p:nvPr/>
        </p:nvPicPr>
        <p:blipFill>
          <a:blip r:embed="rId2"/>
          <a:stretch>
            <a:fillRect/>
          </a:stretch>
        </p:blipFill>
        <p:spPr>
          <a:xfrm>
            <a:off x="406411" y="285149"/>
            <a:ext cx="5558821" cy="5409877"/>
          </a:xfrm>
          <a:prstGeom prst="rect">
            <a:avLst/>
          </a:prstGeom>
        </p:spPr>
      </p:pic>
      <p:pic>
        <p:nvPicPr>
          <p:cNvPr id="9" name="Picture 8">
            <a:extLst>
              <a:ext uri="{FF2B5EF4-FFF2-40B4-BE49-F238E27FC236}">
                <a16:creationId xmlns:a16="http://schemas.microsoft.com/office/drawing/2014/main" id="{2B4328AA-630C-4571-8DF5-EDCF71EE6253}"/>
              </a:ext>
            </a:extLst>
          </p:cNvPr>
          <p:cNvPicPr>
            <a:picLocks noChangeAspect="1"/>
          </p:cNvPicPr>
          <p:nvPr/>
        </p:nvPicPr>
        <p:blipFill>
          <a:blip r:embed="rId3"/>
          <a:stretch>
            <a:fillRect/>
          </a:stretch>
        </p:blipFill>
        <p:spPr>
          <a:xfrm>
            <a:off x="7022765" y="285148"/>
            <a:ext cx="4256706" cy="5409877"/>
          </a:xfrm>
          <a:prstGeom prst="rect">
            <a:avLst/>
          </a:prstGeom>
        </p:spPr>
      </p:pic>
      <p:sp>
        <p:nvSpPr>
          <p:cNvPr id="11" name="TextBox 10">
            <a:extLst>
              <a:ext uri="{FF2B5EF4-FFF2-40B4-BE49-F238E27FC236}">
                <a16:creationId xmlns:a16="http://schemas.microsoft.com/office/drawing/2014/main" id="{FA6AA473-7A7E-4BBC-BF17-84F68DA7F2C7}"/>
              </a:ext>
            </a:extLst>
          </p:cNvPr>
          <p:cNvSpPr txBox="1"/>
          <p:nvPr/>
        </p:nvSpPr>
        <p:spPr>
          <a:xfrm>
            <a:off x="261472" y="5693336"/>
            <a:ext cx="5558821" cy="584775"/>
          </a:xfrm>
          <a:prstGeom prst="rect">
            <a:avLst/>
          </a:prstGeom>
          <a:noFill/>
        </p:spPr>
        <p:txBody>
          <a:bodyPr wrap="square" rtlCol="0">
            <a:spAutoFit/>
          </a:bodyPr>
          <a:lstStyle/>
          <a:p>
            <a:pPr algn="ctr"/>
            <a:r>
              <a:rPr lang="en-CA" sz="1600" b="1" dirty="0"/>
              <a:t>Most popular NY areas, </a:t>
            </a:r>
          </a:p>
          <a:p>
            <a:pPr algn="ctr"/>
            <a:r>
              <a:rPr lang="en-CA" sz="1600" b="1" dirty="0"/>
              <a:t>based on end stations and subscriber data</a:t>
            </a:r>
          </a:p>
        </p:txBody>
      </p:sp>
      <p:sp>
        <p:nvSpPr>
          <p:cNvPr id="12" name="TextBox 11">
            <a:extLst>
              <a:ext uri="{FF2B5EF4-FFF2-40B4-BE49-F238E27FC236}">
                <a16:creationId xmlns:a16="http://schemas.microsoft.com/office/drawing/2014/main" id="{C2DA4001-A348-4271-A232-08985C8F9C4C}"/>
              </a:ext>
            </a:extLst>
          </p:cNvPr>
          <p:cNvSpPr txBox="1"/>
          <p:nvPr/>
        </p:nvSpPr>
        <p:spPr>
          <a:xfrm>
            <a:off x="6371707" y="5695024"/>
            <a:ext cx="5558821" cy="584775"/>
          </a:xfrm>
          <a:prstGeom prst="rect">
            <a:avLst/>
          </a:prstGeom>
          <a:noFill/>
        </p:spPr>
        <p:txBody>
          <a:bodyPr wrap="square" rtlCol="0">
            <a:spAutoFit/>
          </a:bodyPr>
          <a:lstStyle/>
          <a:p>
            <a:pPr algn="ctr"/>
            <a:r>
              <a:rPr lang="en-CA" sz="1600" b="1" dirty="0"/>
              <a:t>Most popular NY areas, </a:t>
            </a:r>
          </a:p>
          <a:p>
            <a:pPr algn="ctr"/>
            <a:r>
              <a:rPr lang="en-CA" sz="1600" b="1" dirty="0"/>
              <a:t>based on end stations and customer data</a:t>
            </a:r>
          </a:p>
        </p:txBody>
      </p:sp>
    </p:spTree>
    <p:extLst>
      <p:ext uri="{BB962C8B-B14F-4D97-AF65-F5344CB8AC3E}">
        <p14:creationId xmlns:p14="http://schemas.microsoft.com/office/powerpoint/2010/main" val="118808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AFDD-31C6-4740-A699-7A8A78CFA633}"/>
              </a:ext>
            </a:extLst>
          </p:cNvPr>
          <p:cNvSpPr>
            <a:spLocks noGrp="1"/>
          </p:cNvSpPr>
          <p:nvPr>
            <p:ph type="title"/>
          </p:nvPr>
        </p:nvSpPr>
        <p:spPr>
          <a:xfrm>
            <a:off x="709612" y="1682115"/>
            <a:ext cx="10772775" cy="1658198"/>
          </a:xfrm>
        </p:spPr>
        <p:txBody>
          <a:bodyPr/>
          <a:lstStyle/>
          <a:p>
            <a:pPr algn="ctr"/>
            <a:r>
              <a:rPr lang="en-CA" b="1" dirty="0"/>
              <a:t>Task 1</a:t>
            </a:r>
          </a:p>
        </p:txBody>
      </p:sp>
      <p:sp>
        <p:nvSpPr>
          <p:cNvPr id="3" name="Content Placeholder 2">
            <a:extLst>
              <a:ext uri="{FF2B5EF4-FFF2-40B4-BE49-F238E27FC236}">
                <a16:creationId xmlns:a16="http://schemas.microsoft.com/office/drawing/2014/main" id="{581A311A-4DA4-48CF-8E41-DFD1CEC5F05D}"/>
              </a:ext>
            </a:extLst>
          </p:cNvPr>
          <p:cNvSpPr>
            <a:spLocks noGrp="1"/>
          </p:cNvSpPr>
          <p:nvPr>
            <p:ph idx="1"/>
          </p:nvPr>
        </p:nvSpPr>
        <p:spPr>
          <a:xfrm>
            <a:off x="1333500" y="3340313"/>
            <a:ext cx="9525000" cy="931968"/>
          </a:xfrm>
        </p:spPr>
        <p:txBody>
          <a:bodyPr>
            <a:normAutofit/>
          </a:bodyPr>
          <a:lstStyle/>
          <a:p>
            <a:r>
              <a:rPr lang="en-CA" sz="3200" dirty="0">
                <a:latin typeface="Calibri" panose="020F0502020204030204" pitchFamily="34" charset="0"/>
                <a:cs typeface="Calibri" panose="020F0502020204030204" pitchFamily="34" charset="0"/>
              </a:rPr>
              <a:t>Using SQL to answer some basic questions about the New York </a:t>
            </a:r>
            <a:r>
              <a:rPr lang="en-CA" sz="3200" dirty="0" err="1">
                <a:latin typeface="Calibri" panose="020F0502020204030204" pitchFamily="34" charset="0"/>
                <a:cs typeface="Calibri" panose="020F0502020204030204" pitchFamily="34" charset="0"/>
              </a:rPr>
              <a:t>Citibike</a:t>
            </a:r>
            <a:r>
              <a:rPr lang="en-CA" sz="3200" dirty="0">
                <a:latin typeface="Calibri" panose="020F0502020204030204" pitchFamily="34" charset="0"/>
                <a:cs typeface="Calibri" panose="020F0502020204030204" pitchFamily="34" charset="0"/>
              </a:rPr>
              <a:t> dataset</a:t>
            </a:r>
          </a:p>
        </p:txBody>
      </p:sp>
    </p:spTree>
    <p:extLst>
      <p:ext uri="{BB962C8B-B14F-4D97-AF65-F5344CB8AC3E}">
        <p14:creationId xmlns:p14="http://schemas.microsoft.com/office/powerpoint/2010/main" val="980202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A6AA473-7A7E-4BBC-BF17-84F68DA7F2C7}"/>
              </a:ext>
            </a:extLst>
          </p:cNvPr>
          <p:cNvSpPr txBox="1"/>
          <p:nvPr/>
        </p:nvSpPr>
        <p:spPr>
          <a:xfrm>
            <a:off x="1296879" y="5556205"/>
            <a:ext cx="3777884" cy="584775"/>
          </a:xfrm>
          <a:prstGeom prst="rect">
            <a:avLst/>
          </a:prstGeom>
          <a:noFill/>
        </p:spPr>
        <p:txBody>
          <a:bodyPr wrap="square" rtlCol="0">
            <a:spAutoFit/>
          </a:bodyPr>
          <a:lstStyle/>
          <a:p>
            <a:pPr algn="ctr"/>
            <a:r>
              <a:rPr lang="en-CA" sz="1600" b="1" dirty="0"/>
              <a:t>Most popular NY areas, </a:t>
            </a:r>
          </a:p>
          <a:p>
            <a:pPr algn="ctr"/>
            <a:r>
              <a:rPr lang="en-CA" sz="1600" b="1" dirty="0"/>
              <a:t>based on end stations and subscriber data</a:t>
            </a:r>
          </a:p>
        </p:txBody>
      </p:sp>
      <p:sp>
        <p:nvSpPr>
          <p:cNvPr id="12" name="TextBox 11">
            <a:extLst>
              <a:ext uri="{FF2B5EF4-FFF2-40B4-BE49-F238E27FC236}">
                <a16:creationId xmlns:a16="http://schemas.microsoft.com/office/drawing/2014/main" id="{C2DA4001-A348-4271-A232-08985C8F9C4C}"/>
              </a:ext>
            </a:extLst>
          </p:cNvPr>
          <p:cNvSpPr txBox="1"/>
          <p:nvPr/>
        </p:nvSpPr>
        <p:spPr>
          <a:xfrm>
            <a:off x="7262175" y="5532689"/>
            <a:ext cx="3777884" cy="584775"/>
          </a:xfrm>
          <a:prstGeom prst="rect">
            <a:avLst/>
          </a:prstGeom>
          <a:noFill/>
        </p:spPr>
        <p:txBody>
          <a:bodyPr wrap="square" rtlCol="0">
            <a:spAutoFit/>
          </a:bodyPr>
          <a:lstStyle/>
          <a:p>
            <a:pPr algn="ctr"/>
            <a:r>
              <a:rPr lang="en-CA" sz="1600" b="1" dirty="0"/>
              <a:t>Most popular NY areas, </a:t>
            </a:r>
          </a:p>
          <a:p>
            <a:pPr algn="ctr"/>
            <a:r>
              <a:rPr lang="en-CA" sz="1600" b="1" dirty="0"/>
              <a:t>based on end stations and customer data</a:t>
            </a:r>
          </a:p>
        </p:txBody>
      </p:sp>
      <p:pic>
        <p:nvPicPr>
          <p:cNvPr id="3" name="Picture 2">
            <a:extLst>
              <a:ext uri="{FF2B5EF4-FFF2-40B4-BE49-F238E27FC236}">
                <a16:creationId xmlns:a16="http://schemas.microsoft.com/office/drawing/2014/main" id="{0F95F2EF-2728-44F4-9B45-CD194EFDF5CC}"/>
              </a:ext>
            </a:extLst>
          </p:cNvPr>
          <p:cNvPicPr>
            <a:picLocks noChangeAspect="1"/>
          </p:cNvPicPr>
          <p:nvPr/>
        </p:nvPicPr>
        <p:blipFill>
          <a:blip r:embed="rId2"/>
          <a:stretch>
            <a:fillRect/>
          </a:stretch>
        </p:blipFill>
        <p:spPr>
          <a:xfrm>
            <a:off x="1296879" y="422281"/>
            <a:ext cx="3777884" cy="5133924"/>
          </a:xfrm>
          <a:prstGeom prst="rect">
            <a:avLst/>
          </a:prstGeom>
        </p:spPr>
      </p:pic>
      <p:pic>
        <p:nvPicPr>
          <p:cNvPr id="5" name="Picture 4">
            <a:extLst>
              <a:ext uri="{FF2B5EF4-FFF2-40B4-BE49-F238E27FC236}">
                <a16:creationId xmlns:a16="http://schemas.microsoft.com/office/drawing/2014/main" id="{C74BF3C6-91CD-4C82-914E-789959E02C71}"/>
              </a:ext>
            </a:extLst>
          </p:cNvPr>
          <p:cNvPicPr>
            <a:picLocks noChangeAspect="1"/>
          </p:cNvPicPr>
          <p:nvPr/>
        </p:nvPicPr>
        <p:blipFill>
          <a:blip r:embed="rId3"/>
          <a:stretch>
            <a:fillRect/>
          </a:stretch>
        </p:blipFill>
        <p:spPr>
          <a:xfrm>
            <a:off x="7801514" y="422281"/>
            <a:ext cx="2699206" cy="5110408"/>
          </a:xfrm>
          <a:prstGeom prst="rect">
            <a:avLst/>
          </a:prstGeom>
        </p:spPr>
      </p:pic>
    </p:spTree>
    <p:extLst>
      <p:ext uri="{BB962C8B-B14F-4D97-AF65-F5344CB8AC3E}">
        <p14:creationId xmlns:p14="http://schemas.microsoft.com/office/powerpoint/2010/main" val="3508958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DFADE-BD07-4F98-91D4-EBBDBC2D4A88}"/>
              </a:ext>
            </a:extLst>
          </p:cNvPr>
          <p:cNvSpPr>
            <a:spLocks noGrp="1"/>
          </p:cNvSpPr>
          <p:nvPr>
            <p:ph idx="1"/>
          </p:nvPr>
        </p:nvSpPr>
        <p:spPr>
          <a:xfrm>
            <a:off x="719137" y="658368"/>
            <a:ext cx="10753725" cy="5394960"/>
          </a:xfrm>
        </p:spPr>
        <p:txBody>
          <a:bodyPr/>
          <a:lstStyle/>
          <a:p>
            <a:r>
              <a:rPr lang="en-CA" dirty="0"/>
              <a:t>Location charts on the previous slide were made by counting how many trips were finished in a given area. Each circle represent a center of an area. For the first slide, bigger circle means that more trips were finished there, </a:t>
            </a:r>
            <a:r>
              <a:rPr lang="en-CA" dirty="0" err="1"/>
              <a:t>i</a:t>
            </a:r>
            <a:r>
              <a:rPr lang="en-CA" dirty="0"/>
              <a:t>. e. we can assume that the area is more popular. By comparing them, we can conclude the following:</a:t>
            </a:r>
          </a:p>
          <a:p>
            <a:endParaRPr lang="en-CA" dirty="0"/>
          </a:p>
          <a:p>
            <a:pPr lvl="1">
              <a:buFont typeface="Arial" panose="020B0604020202020204" pitchFamily="34" charset="0"/>
              <a:buChar char="•"/>
            </a:pPr>
            <a:r>
              <a:rPr lang="en-CA" dirty="0"/>
              <a:t>Locals tend to spend more time in Midtown and Lower East Side, with area around the Union Square being the most active.</a:t>
            </a:r>
          </a:p>
          <a:p>
            <a:pPr lvl="1">
              <a:buFont typeface="Arial" panose="020B0604020202020204" pitchFamily="34" charset="0"/>
              <a:buChar char="•"/>
            </a:pPr>
            <a:endParaRPr lang="en-CA" dirty="0"/>
          </a:p>
          <a:p>
            <a:pPr lvl="1">
              <a:buFont typeface="Arial" panose="020B0604020202020204" pitchFamily="34" charset="0"/>
              <a:buChar char="•"/>
            </a:pPr>
            <a:r>
              <a:rPr lang="en-CA" dirty="0"/>
              <a:t>Whole span form E Huston Street to E 42nd St, along the Broadway, is most popular among locals, with the area around Union Square being the biggest point of interest.</a:t>
            </a:r>
          </a:p>
          <a:p>
            <a:pPr marL="4572" lvl="1" indent="0">
              <a:buNone/>
            </a:pPr>
            <a:endParaRPr lang="en-CA" dirty="0"/>
          </a:p>
          <a:p>
            <a:pPr lvl="1">
              <a:buFont typeface="Arial" panose="020B0604020202020204" pitchFamily="34" charset="0"/>
              <a:buChar char="•"/>
            </a:pPr>
            <a:r>
              <a:rPr lang="en-CA" dirty="0"/>
              <a:t>Visitors, and locals who want to recreate, prefer touring around Central Park, and alongside Hudson river. </a:t>
            </a:r>
          </a:p>
        </p:txBody>
      </p:sp>
    </p:spTree>
    <p:extLst>
      <p:ext uri="{BB962C8B-B14F-4D97-AF65-F5344CB8AC3E}">
        <p14:creationId xmlns:p14="http://schemas.microsoft.com/office/powerpoint/2010/main" val="1683332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EABB5-51FC-416C-9918-421636A7D105}"/>
              </a:ext>
            </a:extLst>
          </p:cNvPr>
          <p:cNvSpPr>
            <a:spLocks noGrp="1"/>
          </p:cNvSpPr>
          <p:nvPr>
            <p:ph idx="1"/>
          </p:nvPr>
        </p:nvSpPr>
        <p:spPr>
          <a:xfrm>
            <a:off x="453389" y="2446852"/>
            <a:ext cx="11028998" cy="1344097"/>
          </a:xfrm>
        </p:spPr>
        <p:txBody>
          <a:bodyPr>
            <a:noAutofit/>
          </a:bodyPr>
          <a:lstStyle/>
          <a:p>
            <a:r>
              <a:rPr lang="en-CA" sz="3200" dirty="0"/>
              <a:t>Let’s now explore how trends change over seasons. First we’ll focus on NY locals.</a:t>
            </a:r>
          </a:p>
          <a:p>
            <a:pPr marL="0" indent="0">
              <a:buNone/>
            </a:pPr>
            <a:r>
              <a:rPr lang="en-CA" sz="2800" dirty="0"/>
              <a:t> </a:t>
            </a:r>
          </a:p>
          <a:p>
            <a:endParaRPr lang="en-CA" sz="2800" dirty="0"/>
          </a:p>
          <a:p>
            <a:endParaRPr lang="en-CA" sz="2800" dirty="0"/>
          </a:p>
          <a:p>
            <a:endParaRPr lang="en-CA" sz="2800" dirty="0"/>
          </a:p>
        </p:txBody>
      </p:sp>
      <p:sp>
        <p:nvSpPr>
          <p:cNvPr id="4" name="Title 1">
            <a:extLst>
              <a:ext uri="{FF2B5EF4-FFF2-40B4-BE49-F238E27FC236}">
                <a16:creationId xmlns:a16="http://schemas.microsoft.com/office/drawing/2014/main" id="{DEFF8EE3-346F-4EE9-AAB7-EE659B3CF1CF}"/>
              </a:ext>
            </a:extLst>
          </p:cNvPr>
          <p:cNvSpPr>
            <a:spLocks noGrp="1"/>
          </p:cNvSpPr>
          <p:nvPr>
            <p:ph type="title"/>
          </p:nvPr>
        </p:nvSpPr>
        <p:spPr>
          <a:xfrm>
            <a:off x="709612" y="0"/>
            <a:ext cx="10772775" cy="1658198"/>
          </a:xfrm>
        </p:spPr>
        <p:txBody>
          <a:bodyPr/>
          <a:lstStyle/>
          <a:p>
            <a:pPr algn="ctr"/>
            <a:r>
              <a:rPr lang="en-CA" b="1" dirty="0"/>
              <a:t>Autumn in New York</a:t>
            </a:r>
          </a:p>
        </p:txBody>
      </p:sp>
    </p:spTree>
    <p:extLst>
      <p:ext uri="{BB962C8B-B14F-4D97-AF65-F5344CB8AC3E}">
        <p14:creationId xmlns:p14="http://schemas.microsoft.com/office/powerpoint/2010/main" val="3914255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F5786C-2477-43BF-A8B4-233A89500884}"/>
              </a:ext>
            </a:extLst>
          </p:cNvPr>
          <p:cNvPicPr>
            <a:picLocks noChangeAspect="1"/>
          </p:cNvPicPr>
          <p:nvPr/>
        </p:nvPicPr>
        <p:blipFill>
          <a:blip r:embed="rId2"/>
          <a:stretch>
            <a:fillRect/>
          </a:stretch>
        </p:blipFill>
        <p:spPr>
          <a:xfrm>
            <a:off x="600816" y="201266"/>
            <a:ext cx="4464708" cy="6144670"/>
          </a:xfrm>
          <a:prstGeom prst="rect">
            <a:avLst/>
          </a:prstGeom>
        </p:spPr>
      </p:pic>
      <p:pic>
        <p:nvPicPr>
          <p:cNvPr id="5" name="Picture 4">
            <a:extLst>
              <a:ext uri="{FF2B5EF4-FFF2-40B4-BE49-F238E27FC236}">
                <a16:creationId xmlns:a16="http://schemas.microsoft.com/office/drawing/2014/main" id="{37C140B7-A6E0-4D49-873F-6AEB76A19A13}"/>
              </a:ext>
            </a:extLst>
          </p:cNvPr>
          <p:cNvPicPr>
            <a:picLocks noChangeAspect="1"/>
          </p:cNvPicPr>
          <p:nvPr/>
        </p:nvPicPr>
        <p:blipFill>
          <a:blip r:embed="rId3"/>
          <a:stretch>
            <a:fillRect/>
          </a:stretch>
        </p:blipFill>
        <p:spPr>
          <a:xfrm>
            <a:off x="7137055" y="215374"/>
            <a:ext cx="4477186" cy="6130562"/>
          </a:xfrm>
          <a:prstGeom prst="rect">
            <a:avLst/>
          </a:prstGeom>
        </p:spPr>
      </p:pic>
      <p:sp>
        <p:nvSpPr>
          <p:cNvPr id="7" name="TextBox 6">
            <a:extLst>
              <a:ext uri="{FF2B5EF4-FFF2-40B4-BE49-F238E27FC236}">
                <a16:creationId xmlns:a16="http://schemas.microsoft.com/office/drawing/2014/main" id="{A969104E-DD2B-466C-A9ED-97228F667B61}"/>
              </a:ext>
            </a:extLst>
          </p:cNvPr>
          <p:cNvSpPr txBox="1"/>
          <p:nvPr/>
        </p:nvSpPr>
        <p:spPr>
          <a:xfrm>
            <a:off x="2436957" y="6345936"/>
            <a:ext cx="792426" cy="369332"/>
          </a:xfrm>
          <a:prstGeom prst="rect">
            <a:avLst/>
          </a:prstGeom>
          <a:noFill/>
        </p:spPr>
        <p:txBody>
          <a:bodyPr wrap="square" rtlCol="0">
            <a:spAutoFit/>
          </a:bodyPr>
          <a:lstStyle/>
          <a:p>
            <a:r>
              <a:rPr lang="en-CA" b="1" dirty="0"/>
              <a:t>Spring</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979435" y="6375154"/>
            <a:ext cx="987526" cy="369332"/>
          </a:xfrm>
          <a:prstGeom prst="rect">
            <a:avLst/>
          </a:prstGeom>
          <a:noFill/>
        </p:spPr>
        <p:txBody>
          <a:bodyPr wrap="square" rtlCol="0">
            <a:spAutoFit/>
          </a:bodyPr>
          <a:lstStyle/>
          <a:p>
            <a:r>
              <a:rPr lang="en-CA" b="1" dirty="0"/>
              <a:t>Summer</a:t>
            </a:r>
          </a:p>
        </p:txBody>
      </p:sp>
    </p:spTree>
    <p:extLst>
      <p:ext uri="{BB962C8B-B14F-4D97-AF65-F5344CB8AC3E}">
        <p14:creationId xmlns:p14="http://schemas.microsoft.com/office/powerpoint/2010/main" val="3714749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2322588" y="6345936"/>
            <a:ext cx="987525" cy="369332"/>
          </a:xfrm>
          <a:prstGeom prst="rect">
            <a:avLst/>
          </a:prstGeom>
          <a:noFill/>
        </p:spPr>
        <p:txBody>
          <a:bodyPr wrap="square" rtlCol="0">
            <a:spAutoFit/>
          </a:bodyPr>
          <a:lstStyle/>
          <a:p>
            <a:r>
              <a:rPr lang="en-CA" b="1" dirty="0"/>
              <a:t>Autumn</a:t>
            </a:r>
          </a:p>
        </p:txBody>
      </p:sp>
      <p:sp>
        <p:nvSpPr>
          <p:cNvPr id="17" name="TextBox 16">
            <a:extLst>
              <a:ext uri="{FF2B5EF4-FFF2-40B4-BE49-F238E27FC236}">
                <a16:creationId xmlns:a16="http://schemas.microsoft.com/office/drawing/2014/main" id="{15F980DE-3C3E-4B71-9962-F1DE0BFCD44C}"/>
              </a:ext>
            </a:extLst>
          </p:cNvPr>
          <p:cNvSpPr txBox="1"/>
          <p:nvPr/>
        </p:nvSpPr>
        <p:spPr>
          <a:xfrm>
            <a:off x="9146745" y="6345936"/>
            <a:ext cx="987526" cy="369332"/>
          </a:xfrm>
          <a:prstGeom prst="rect">
            <a:avLst/>
          </a:prstGeom>
          <a:noFill/>
        </p:spPr>
        <p:txBody>
          <a:bodyPr wrap="square" rtlCol="0">
            <a:spAutoFit/>
          </a:bodyPr>
          <a:lstStyle/>
          <a:p>
            <a:r>
              <a:rPr lang="en-CA" b="1" dirty="0"/>
              <a:t>Winter</a:t>
            </a:r>
          </a:p>
        </p:txBody>
      </p:sp>
      <p:pic>
        <p:nvPicPr>
          <p:cNvPr id="4" name="Picture 3">
            <a:extLst>
              <a:ext uri="{FF2B5EF4-FFF2-40B4-BE49-F238E27FC236}">
                <a16:creationId xmlns:a16="http://schemas.microsoft.com/office/drawing/2014/main" id="{E4347CCA-D161-4A23-A5A2-4559380B5207}"/>
              </a:ext>
            </a:extLst>
          </p:cNvPr>
          <p:cNvPicPr>
            <a:picLocks noChangeAspect="1"/>
          </p:cNvPicPr>
          <p:nvPr/>
        </p:nvPicPr>
        <p:blipFill>
          <a:blip r:embed="rId2"/>
          <a:stretch>
            <a:fillRect/>
          </a:stretch>
        </p:blipFill>
        <p:spPr>
          <a:xfrm>
            <a:off x="577757" y="244592"/>
            <a:ext cx="4477185" cy="6130562"/>
          </a:xfrm>
          <a:prstGeom prst="rect">
            <a:avLst/>
          </a:prstGeom>
        </p:spPr>
      </p:pic>
      <p:pic>
        <p:nvPicPr>
          <p:cNvPr id="8" name="Picture 7">
            <a:extLst>
              <a:ext uri="{FF2B5EF4-FFF2-40B4-BE49-F238E27FC236}">
                <a16:creationId xmlns:a16="http://schemas.microsoft.com/office/drawing/2014/main" id="{AE1BB751-21A5-4859-B6C3-274EF0187FBA}"/>
              </a:ext>
            </a:extLst>
          </p:cNvPr>
          <p:cNvPicPr>
            <a:picLocks noChangeAspect="1"/>
          </p:cNvPicPr>
          <p:nvPr/>
        </p:nvPicPr>
        <p:blipFill>
          <a:blip r:embed="rId3"/>
          <a:stretch>
            <a:fillRect/>
          </a:stretch>
        </p:blipFill>
        <p:spPr>
          <a:xfrm>
            <a:off x="7137060" y="244592"/>
            <a:ext cx="4499912" cy="6130562"/>
          </a:xfrm>
          <a:prstGeom prst="rect">
            <a:avLst/>
          </a:prstGeom>
        </p:spPr>
      </p:pic>
    </p:spTree>
    <p:extLst>
      <p:ext uri="{BB962C8B-B14F-4D97-AF65-F5344CB8AC3E}">
        <p14:creationId xmlns:p14="http://schemas.microsoft.com/office/powerpoint/2010/main" val="4219146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EABB5-51FC-416C-9918-421636A7D105}"/>
              </a:ext>
            </a:extLst>
          </p:cNvPr>
          <p:cNvSpPr>
            <a:spLocks noGrp="1"/>
          </p:cNvSpPr>
          <p:nvPr>
            <p:ph idx="1"/>
          </p:nvPr>
        </p:nvSpPr>
        <p:spPr>
          <a:xfrm>
            <a:off x="601027" y="1940956"/>
            <a:ext cx="10753725" cy="2976087"/>
          </a:xfrm>
        </p:spPr>
        <p:txBody>
          <a:bodyPr>
            <a:noAutofit/>
          </a:bodyPr>
          <a:lstStyle/>
          <a:p>
            <a:pPr marL="0" indent="0">
              <a:buNone/>
            </a:pPr>
            <a:r>
              <a:rPr lang="en-CA" sz="3200" dirty="0"/>
              <a:t>As weather gets colder, we notice that New Yorkers will get away from the river coast and converge to the Midtown. </a:t>
            </a:r>
          </a:p>
          <a:p>
            <a:pPr marL="0" indent="0">
              <a:buNone/>
            </a:pPr>
            <a:r>
              <a:rPr lang="en-CA" sz="3200" dirty="0"/>
              <a:t>Let’s now explore customer data.     </a:t>
            </a:r>
          </a:p>
          <a:p>
            <a:endParaRPr lang="en-CA" sz="2800" dirty="0"/>
          </a:p>
          <a:p>
            <a:endParaRPr lang="en-CA" sz="2800" dirty="0"/>
          </a:p>
          <a:p>
            <a:endParaRPr lang="en-CA" sz="2800" dirty="0"/>
          </a:p>
        </p:txBody>
      </p:sp>
    </p:spTree>
    <p:extLst>
      <p:ext uri="{BB962C8B-B14F-4D97-AF65-F5344CB8AC3E}">
        <p14:creationId xmlns:p14="http://schemas.microsoft.com/office/powerpoint/2010/main" val="2734427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2833170" y="6130842"/>
            <a:ext cx="792426" cy="369332"/>
          </a:xfrm>
          <a:prstGeom prst="rect">
            <a:avLst/>
          </a:prstGeom>
          <a:noFill/>
        </p:spPr>
        <p:txBody>
          <a:bodyPr wrap="square" rtlCol="0">
            <a:spAutoFit/>
          </a:bodyPr>
          <a:lstStyle/>
          <a:p>
            <a:r>
              <a:rPr lang="en-CA" b="1" dirty="0"/>
              <a:t>Spring</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516574" y="6130842"/>
            <a:ext cx="987526" cy="369332"/>
          </a:xfrm>
          <a:prstGeom prst="rect">
            <a:avLst/>
          </a:prstGeom>
          <a:noFill/>
        </p:spPr>
        <p:txBody>
          <a:bodyPr wrap="square" rtlCol="0">
            <a:spAutoFit/>
          </a:bodyPr>
          <a:lstStyle/>
          <a:p>
            <a:r>
              <a:rPr lang="en-CA" b="1" dirty="0"/>
              <a:t>Summer</a:t>
            </a:r>
          </a:p>
        </p:txBody>
      </p:sp>
      <p:pic>
        <p:nvPicPr>
          <p:cNvPr id="4" name="Picture 3">
            <a:extLst>
              <a:ext uri="{FF2B5EF4-FFF2-40B4-BE49-F238E27FC236}">
                <a16:creationId xmlns:a16="http://schemas.microsoft.com/office/drawing/2014/main" id="{242495CC-9224-44FE-99C3-EADB88C5BBD7}"/>
              </a:ext>
            </a:extLst>
          </p:cNvPr>
          <p:cNvPicPr>
            <a:picLocks noChangeAspect="1"/>
          </p:cNvPicPr>
          <p:nvPr/>
        </p:nvPicPr>
        <p:blipFill>
          <a:blip r:embed="rId2"/>
          <a:stretch>
            <a:fillRect/>
          </a:stretch>
        </p:blipFill>
        <p:spPr>
          <a:xfrm>
            <a:off x="1695859" y="430468"/>
            <a:ext cx="3067048" cy="5700374"/>
          </a:xfrm>
          <a:prstGeom prst="rect">
            <a:avLst/>
          </a:prstGeom>
        </p:spPr>
      </p:pic>
      <p:pic>
        <p:nvPicPr>
          <p:cNvPr id="8" name="Picture 7">
            <a:extLst>
              <a:ext uri="{FF2B5EF4-FFF2-40B4-BE49-F238E27FC236}">
                <a16:creationId xmlns:a16="http://schemas.microsoft.com/office/drawing/2014/main" id="{D57BE119-A680-4FD9-8657-7F7B14867362}"/>
              </a:ext>
            </a:extLst>
          </p:cNvPr>
          <p:cNvPicPr>
            <a:picLocks noChangeAspect="1"/>
          </p:cNvPicPr>
          <p:nvPr/>
        </p:nvPicPr>
        <p:blipFill>
          <a:blip r:embed="rId3"/>
          <a:stretch>
            <a:fillRect/>
          </a:stretch>
        </p:blipFill>
        <p:spPr>
          <a:xfrm>
            <a:off x="7429095" y="430468"/>
            <a:ext cx="3162484" cy="5700374"/>
          </a:xfrm>
          <a:prstGeom prst="rect">
            <a:avLst/>
          </a:prstGeom>
        </p:spPr>
      </p:pic>
    </p:spTree>
    <p:extLst>
      <p:ext uri="{BB962C8B-B14F-4D97-AF65-F5344CB8AC3E}">
        <p14:creationId xmlns:p14="http://schemas.microsoft.com/office/powerpoint/2010/main" val="2174061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2695276" y="6130842"/>
            <a:ext cx="987526" cy="369332"/>
          </a:xfrm>
          <a:prstGeom prst="rect">
            <a:avLst/>
          </a:prstGeom>
          <a:noFill/>
        </p:spPr>
        <p:txBody>
          <a:bodyPr wrap="square" rtlCol="0">
            <a:spAutoFit/>
          </a:bodyPr>
          <a:lstStyle/>
          <a:p>
            <a:r>
              <a:rPr lang="en-CA" b="1" dirty="0"/>
              <a:t>Autumn</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509200" y="6130842"/>
            <a:ext cx="987526" cy="369332"/>
          </a:xfrm>
          <a:prstGeom prst="rect">
            <a:avLst/>
          </a:prstGeom>
          <a:noFill/>
        </p:spPr>
        <p:txBody>
          <a:bodyPr wrap="square" rtlCol="0">
            <a:spAutoFit/>
          </a:bodyPr>
          <a:lstStyle/>
          <a:p>
            <a:r>
              <a:rPr lang="en-CA" b="1" dirty="0"/>
              <a:t>Winter</a:t>
            </a:r>
          </a:p>
        </p:txBody>
      </p:sp>
      <p:pic>
        <p:nvPicPr>
          <p:cNvPr id="3" name="Picture 2">
            <a:extLst>
              <a:ext uri="{FF2B5EF4-FFF2-40B4-BE49-F238E27FC236}">
                <a16:creationId xmlns:a16="http://schemas.microsoft.com/office/drawing/2014/main" id="{095D06EE-DCBC-4525-8391-5ED043D055F0}"/>
              </a:ext>
            </a:extLst>
          </p:cNvPr>
          <p:cNvPicPr>
            <a:picLocks noChangeAspect="1"/>
          </p:cNvPicPr>
          <p:nvPr/>
        </p:nvPicPr>
        <p:blipFill>
          <a:blip r:embed="rId2"/>
          <a:stretch>
            <a:fillRect/>
          </a:stretch>
        </p:blipFill>
        <p:spPr>
          <a:xfrm>
            <a:off x="1615172" y="430468"/>
            <a:ext cx="3147734" cy="5700374"/>
          </a:xfrm>
          <a:prstGeom prst="rect">
            <a:avLst/>
          </a:prstGeom>
        </p:spPr>
      </p:pic>
      <p:pic>
        <p:nvPicPr>
          <p:cNvPr id="6" name="Picture 5">
            <a:extLst>
              <a:ext uri="{FF2B5EF4-FFF2-40B4-BE49-F238E27FC236}">
                <a16:creationId xmlns:a16="http://schemas.microsoft.com/office/drawing/2014/main" id="{A41DE468-517B-4213-A9EE-C2C5EA3F281A}"/>
              </a:ext>
            </a:extLst>
          </p:cNvPr>
          <p:cNvPicPr>
            <a:picLocks noChangeAspect="1"/>
          </p:cNvPicPr>
          <p:nvPr/>
        </p:nvPicPr>
        <p:blipFill>
          <a:blip r:embed="rId3"/>
          <a:stretch>
            <a:fillRect/>
          </a:stretch>
        </p:blipFill>
        <p:spPr>
          <a:xfrm>
            <a:off x="7429096" y="430468"/>
            <a:ext cx="3088366" cy="5700374"/>
          </a:xfrm>
          <a:prstGeom prst="rect">
            <a:avLst/>
          </a:prstGeom>
        </p:spPr>
      </p:pic>
    </p:spTree>
    <p:extLst>
      <p:ext uri="{BB962C8B-B14F-4D97-AF65-F5344CB8AC3E}">
        <p14:creationId xmlns:p14="http://schemas.microsoft.com/office/powerpoint/2010/main" val="1902453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2EABB5-51FC-416C-9918-421636A7D105}"/>
              </a:ext>
            </a:extLst>
          </p:cNvPr>
          <p:cNvSpPr>
            <a:spLocks noGrp="1"/>
          </p:cNvSpPr>
          <p:nvPr>
            <p:ph idx="1"/>
          </p:nvPr>
        </p:nvSpPr>
        <p:spPr>
          <a:xfrm>
            <a:off x="601027" y="1940956"/>
            <a:ext cx="10753725" cy="2976087"/>
          </a:xfrm>
        </p:spPr>
        <p:txBody>
          <a:bodyPr>
            <a:noAutofit/>
          </a:bodyPr>
          <a:lstStyle/>
          <a:p>
            <a:r>
              <a:rPr lang="en-CA" sz="2800" dirty="0"/>
              <a:t>The similar trend applies to customers: they will prefer to group around the Midtown as temperatures start falling. </a:t>
            </a:r>
          </a:p>
          <a:p>
            <a:endParaRPr lang="en-CA" sz="2800" dirty="0"/>
          </a:p>
          <a:p>
            <a:r>
              <a:rPr lang="en-CA" sz="2800" dirty="0"/>
              <a:t>During the warmer days people like to relax along the Hudson river and Central Park. Interestingly, Central Park is popular in autumn as it is in spring. </a:t>
            </a:r>
          </a:p>
          <a:p>
            <a:endParaRPr lang="en-CA" sz="2800" dirty="0"/>
          </a:p>
        </p:txBody>
      </p:sp>
    </p:spTree>
    <p:extLst>
      <p:ext uri="{BB962C8B-B14F-4D97-AF65-F5344CB8AC3E}">
        <p14:creationId xmlns:p14="http://schemas.microsoft.com/office/powerpoint/2010/main" val="3387174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D343-EBA4-4046-81B2-AFC480EC6FB1}"/>
              </a:ext>
            </a:extLst>
          </p:cNvPr>
          <p:cNvSpPr>
            <a:spLocks noGrp="1"/>
          </p:cNvSpPr>
          <p:nvPr>
            <p:ph type="title"/>
          </p:nvPr>
        </p:nvSpPr>
        <p:spPr/>
        <p:txBody>
          <a:bodyPr/>
          <a:lstStyle/>
          <a:p>
            <a:pPr algn="ctr"/>
            <a:r>
              <a:rPr lang="en-CA" b="1" dirty="0"/>
              <a:t>Celebration time</a:t>
            </a:r>
          </a:p>
        </p:txBody>
      </p:sp>
      <p:sp>
        <p:nvSpPr>
          <p:cNvPr id="3" name="Content Placeholder 2">
            <a:extLst>
              <a:ext uri="{FF2B5EF4-FFF2-40B4-BE49-F238E27FC236}">
                <a16:creationId xmlns:a16="http://schemas.microsoft.com/office/drawing/2014/main" id="{C1114E29-5B1D-493D-A986-440DF5231CFF}"/>
              </a:ext>
            </a:extLst>
          </p:cNvPr>
          <p:cNvSpPr>
            <a:spLocks noGrp="1"/>
          </p:cNvSpPr>
          <p:nvPr>
            <p:ph idx="1"/>
          </p:nvPr>
        </p:nvSpPr>
        <p:spPr>
          <a:xfrm>
            <a:off x="719137" y="3091815"/>
            <a:ext cx="10753725" cy="870585"/>
          </a:xfrm>
        </p:spPr>
        <p:txBody>
          <a:bodyPr>
            <a:normAutofit lnSpcReduction="10000"/>
          </a:bodyPr>
          <a:lstStyle/>
          <a:p>
            <a:r>
              <a:rPr lang="en-CA" sz="3200" dirty="0"/>
              <a:t>It’s fun to see which areas are most lively during the biggest American holidays: Christmas and Independence Day.</a:t>
            </a:r>
          </a:p>
        </p:txBody>
      </p:sp>
    </p:spTree>
    <p:extLst>
      <p:ext uri="{BB962C8B-B14F-4D97-AF65-F5344CB8AC3E}">
        <p14:creationId xmlns:p14="http://schemas.microsoft.com/office/powerpoint/2010/main" val="1155089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95274" y="404616"/>
            <a:ext cx="11325225"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1: What is the unique number of stations in the dataset?</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95275" y="1201941"/>
            <a:ext cx="11229975" cy="1505212"/>
            <a:chOff x="295275" y="1201941"/>
            <a:chExt cx="11229975" cy="1505212"/>
          </a:xfrm>
        </p:grpSpPr>
        <p:sp>
          <p:nvSpPr>
            <p:cNvPr id="6" name="TextBox 5">
              <a:extLst>
                <a:ext uri="{FF2B5EF4-FFF2-40B4-BE49-F238E27FC236}">
                  <a16:creationId xmlns:a16="http://schemas.microsoft.com/office/drawing/2014/main" id="{2C8A3B1A-500F-4120-8728-CF8FF6D8945F}"/>
                </a:ext>
              </a:extLst>
            </p:cNvPr>
            <p:cNvSpPr txBox="1"/>
            <p:nvPr/>
          </p:nvSpPr>
          <p:spPr>
            <a:xfrm>
              <a:off x="295275" y="1201941"/>
              <a:ext cx="2762250" cy="461665"/>
            </a:xfrm>
            <a:prstGeom prst="rect">
              <a:avLst/>
            </a:prstGeom>
            <a:noFill/>
          </p:spPr>
          <p:txBody>
            <a:bodyPr wrap="square" rtlCol="0">
              <a:spAutoFit/>
            </a:bodyPr>
            <a:lstStyle/>
            <a:p>
              <a:r>
                <a:rPr lang="en-CA" sz="2400" b="1" u="sng" dirty="0"/>
                <a:t>SQL query:</a:t>
              </a:r>
            </a:p>
          </p:txBody>
        </p:sp>
        <p:sp>
          <p:nvSpPr>
            <p:cNvPr id="8" name="Rectangle 7">
              <a:extLst>
                <a:ext uri="{FF2B5EF4-FFF2-40B4-BE49-F238E27FC236}">
                  <a16:creationId xmlns:a16="http://schemas.microsoft.com/office/drawing/2014/main" id="{1CC9493A-D1E9-454D-ACF2-E6FDEC17001D}"/>
                </a:ext>
              </a:extLst>
            </p:cNvPr>
            <p:cNvSpPr/>
            <p:nvPr/>
          </p:nvSpPr>
          <p:spPr>
            <a:xfrm>
              <a:off x="666750" y="1876156"/>
              <a:ext cx="10858500" cy="830997"/>
            </a:xfrm>
            <a:prstGeom prst="rect">
              <a:avLst/>
            </a:prstGeom>
          </p:spPr>
          <p:txBody>
            <a:bodyPr wrap="square">
              <a:spAutoFit/>
            </a:bodyPr>
            <a:lstStyle/>
            <a:p>
              <a:r>
                <a:rPr lang="en-CA" sz="2400" dirty="0">
                  <a:latin typeface="Consolas" panose="020B0609020204030204" pitchFamily="49" charset="0"/>
                </a:rPr>
                <a:t>SELECT count(*) as </a:t>
              </a:r>
              <a:r>
                <a:rPr lang="en-CA" sz="2400" dirty="0" err="1">
                  <a:latin typeface="Consolas" panose="020B0609020204030204" pitchFamily="49" charset="0"/>
                </a:rPr>
                <a:t>station_count</a:t>
              </a:r>
              <a:r>
                <a:rPr lang="en-CA" sz="2400" dirty="0">
                  <a:latin typeface="Consolas" panose="020B0609020204030204" pitchFamily="49" charset="0"/>
                </a:rPr>
                <a:t> </a:t>
              </a: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data.new_york_citibike.citibike_stations</a:t>
              </a:r>
              <a:r>
                <a:rPr lang="en-CA" sz="2400" dirty="0">
                  <a:latin typeface="Consolas" panose="020B0609020204030204" pitchFamily="49" charset="0"/>
                </a:rPr>
                <a:t>`</a:t>
              </a:r>
            </a:p>
          </p:txBody>
        </p:sp>
      </p:grpSp>
      <p:sp>
        <p:nvSpPr>
          <p:cNvPr id="11" name="TextBox 10">
            <a:extLst>
              <a:ext uri="{FF2B5EF4-FFF2-40B4-BE49-F238E27FC236}">
                <a16:creationId xmlns:a16="http://schemas.microsoft.com/office/drawing/2014/main" id="{AEF14C03-945E-4032-99CF-168B690EFEBF}"/>
              </a:ext>
            </a:extLst>
          </p:cNvPr>
          <p:cNvSpPr txBox="1"/>
          <p:nvPr/>
        </p:nvSpPr>
        <p:spPr>
          <a:xfrm>
            <a:off x="295274" y="3282571"/>
            <a:ext cx="11229975" cy="3046988"/>
          </a:xfrm>
          <a:prstGeom prst="rect">
            <a:avLst/>
          </a:prstGeom>
          <a:noFill/>
        </p:spPr>
        <p:txBody>
          <a:bodyPr wrap="square" rtlCol="0">
            <a:spAutoFit/>
          </a:bodyPr>
          <a:lstStyle/>
          <a:p>
            <a:r>
              <a:rPr lang="en-CA" sz="2400" b="1" u="sng" dirty="0"/>
              <a:t>Result and analysis:</a:t>
            </a:r>
          </a:p>
          <a:p>
            <a:endParaRPr lang="en-CA" sz="2400" b="1" u="sng" dirty="0"/>
          </a:p>
          <a:p>
            <a:r>
              <a:rPr lang="en-CA" sz="2400" dirty="0"/>
              <a:t>	</a:t>
            </a:r>
            <a:r>
              <a:rPr lang="en-CA" sz="2400" dirty="0">
                <a:latin typeface="Calibri (Body)"/>
              </a:rPr>
              <a:t>The query returns the result of 935. So, this is the number of unique </a:t>
            </a:r>
            <a:r>
              <a:rPr lang="en-CA" sz="2400" dirty="0" err="1">
                <a:latin typeface="Calibri (Body)"/>
              </a:rPr>
              <a:t>Citibike</a:t>
            </a:r>
            <a:r>
              <a:rPr lang="en-CA" sz="2400" dirty="0">
                <a:latin typeface="Calibri (Body)"/>
              </a:rPr>
              <a:t> stations. Inspecting the ‘</a:t>
            </a:r>
            <a:r>
              <a:rPr lang="en-CA" sz="2400" dirty="0" err="1">
                <a:latin typeface="Calibri (Body)"/>
              </a:rPr>
              <a:t>citibike_stations</a:t>
            </a:r>
            <a:r>
              <a:rPr lang="en-CA" sz="2400" dirty="0">
                <a:latin typeface="Calibri (Body)"/>
              </a:rPr>
              <a:t>’ table more closely (i.e. ‘</a:t>
            </a:r>
            <a:r>
              <a:rPr lang="en-CA" sz="2400" dirty="0" err="1">
                <a:latin typeface="Calibri (Body)"/>
              </a:rPr>
              <a:t>is_installed</a:t>
            </a:r>
            <a:r>
              <a:rPr lang="en-CA" sz="2400" dirty="0">
                <a:latin typeface="Calibri (Body)"/>
              </a:rPr>
              <a:t>’ and ‘</a:t>
            </a:r>
            <a:r>
              <a:rPr lang="en-CA" sz="2400" dirty="0" err="1">
                <a:latin typeface="Calibri (Body)"/>
              </a:rPr>
              <a:t>last_reported</a:t>
            </a:r>
            <a:r>
              <a:rPr lang="en-CA" sz="2400" dirty="0">
                <a:latin typeface="Calibri (Body)"/>
              </a:rPr>
              <a:t>’ columns), we see that the data is most recent, and so all of the 935 stations are currently installed and active.   </a:t>
            </a:r>
          </a:p>
          <a:p>
            <a:endParaRPr lang="en-CA" sz="2400" b="1" u="sng" dirty="0"/>
          </a:p>
          <a:p>
            <a:r>
              <a:rPr lang="en-CA" sz="2400" dirty="0"/>
              <a:t>	</a:t>
            </a:r>
          </a:p>
        </p:txBody>
      </p:sp>
    </p:spTree>
    <p:extLst>
      <p:ext uri="{BB962C8B-B14F-4D97-AF65-F5344CB8AC3E}">
        <p14:creationId xmlns:p14="http://schemas.microsoft.com/office/powerpoint/2010/main" val="1415963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1941061" y="6127584"/>
            <a:ext cx="2659513" cy="369332"/>
          </a:xfrm>
          <a:prstGeom prst="rect">
            <a:avLst/>
          </a:prstGeom>
          <a:noFill/>
        </p:spPr>
        <p:txBody>
          <a:bodyPr wrap="square" rtlCol="0">
            <a:spAutoFit/>
          </a:bodyPr>
          <a:lstStyle/>
          <a:p>
            <a:r>
              <a:rPr lang="en-CA" b="1" dirty="0"/>
              <a:t>The day before Christmas</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464948" y="6039450"/>
            <a:ext cx="1330126" cy="369332"/>
          </a:xfrm>
          <a:prstGeom prst="rect">
            <a:avLst/>
          </a:prstGeom>
          <a:noFill/>
        </p:spPr>
        <p:txBody>
          <a:bodyPr wrap="square" rtlCol="0">
            <a:spAutoFit/>
          </a:bodyPr>
          <a:lstStyle/>
          <a:p>
            <a:r>
              <a:rPr lang="en-CA" b="1" dirty="0"/>
              <a:t>Xmas time!</a:t>
            </a:r>
          </a:p>
        </p:txBody>
      </p:sp>
      <p:pic>
        <p:nvPicPr>
          <p:cNvPr id="4" name="Picture 3">
            <a:extLst>
              <a:ext uri="{FF2B5EF4-FFF2-40B4-BE49-F238E27FC236}">
                <a16:creationId xmlns:a16="http://schemas.microsoft.com/office/drawing/2014/main" id="{63650B23-8917-46A9-A877-0160AB04F08E}"/>
              </a:ext>
            </a:extLst>
          </p:cNvPr>
          <p:cNvPicPr>
            <a:picLocks noChangeAspect="1"/>
          </p:cNvPicPr>
          <p:nvPr/>
        </p:nvPicPr>
        <p:blipFill>
          <a:blip r:embed="rId2"/>
          <a:stretch>
            <a:fillRect/>
          </a:stretch>
        </p:blipFill>
        <p:spPr>
          <a:xfrm>
            <a:off x="1572750" y="357826"/>
            <a:ext cx="3232578" cy="5700374"/>
          </a:xfrm>
          <a:prstGeom prst="rect">
            <a:avLst/>
          </a:prstGeom>
        </p:spPr>
      </p:pic>
      <p:pic>
        <p:nvPicPr>
          <p:cNvPr id="8" name="Picture 7">
            <a:extLst>
              <a:ext uri="{FF2B5EF4-FFF2-40B4-BE49-F238E27FC236}">
                <a16:creationId xmlns:a16="http://schemas.microsoft.com/office/drawing/2014/main" id="{D6BA48E6-E2C2-4EFF-B394-7C8AA1AE0ECC}"/>
              </a:ext>
            </a:extLst>
          </p:cNvPr>
          <p:cNvPicPr>
            <a:picLocks noChangeAspect="1"/>
          </p:cNvPicPr>
          <p:nvPr/>
        </p:nvPicPr>
        <p:blipFill>
          <a:blip r:embed="rId3"/>
          <a:stretch>
            <a:fillRect/>
          </a:stretch>
        </p:blipFill>
        <p:spPr>
          <a:xfrm>
            <a:off x="7386674" y="403632"/>
            <a:ext cx="3239024" cy="5654568"/>
          </a:xfrm>
          <a:prstGeom prst="rect">
            <a:avLst/>
          </a:prstGeom>
        </p:spPr>
      </p:pic>
    </p:spTree>
    <p:extLst>
      <p:ext uri="{BB962C8B-B14F-4D97-AF65-F5344CB8AC3E}">
        <p14:creationId xmlns:p14="http://schemas.microsoft.com/office/powerpoint/2010/main" val="4224698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A0B100-7176-44B5-908E-81A9AA5A19B1}"/>
              </a:ext>
            </a:extLst>
          </p:cNvPr>
          <p:cNvSpPr>
            <a:spLocks noGrp="1"/>
          </p:cNvSpPr>
          <p:nvPr>
            <p:ph idx="1"/>
          </p:nvPr>
        </p:nvSpPr>
        <p:spPr>
          <a:xfrm>
            <a:off x="719137" y="287655"/>
            <a:ext cx="10753725" cy="3766185"/>
          </a:xfrm>
        </p:spPr>
        <p:txBody>
          <a:bodyPr/>
          <a:lstStyle/>
          <a:p>
            <a:r>
              <a:rPr lang="en-CA" dirty="0"/>
              <a:t>Even though it’s winter, everyone gets away from the Midtown to enjoy Christmas in Central Park and goes even close to the river! Let’s see the greater top four most frequented areas on Christmas: </a:t>
            </a:r>
          </a:p>
        </p:txBody>
      </p:sp>
      <p:pic>
        <p:nvPicPr>
          <p:cNvPr id="7" name="Picture 6">
            <a:extLst>
              <a:ext uri="{FF2B5EF4-FFF2-40B4-BE49-F238E27FC236}">
                <a16:creationId xmlns:a16="http://schemas.microsoft.com/office/drawing/2014/main" id="{54732E04-4800-494F-B56C-A94B8FCAEFF2}"/>
              </a:ext>
            </a:extLst>
          </p:cNvPr>
          <p:cNvPicPr>
            <a:picLocks noChangeAspect="1"/>
          </p:cNvPicPr>
          <p:nvPr/>
        </p:nvPicPr>
        <p:blipFill>
          <a:blip r:embed="rId2"/>
          <a:stretch>
            <a:fillRect/>
          </a:stretch>
        </p:blipFill>
        <p:spPr>
          <a:xfrm>
            <a:off x="719137" y="1511599"/>
            <a:ext cx="3124200" cy="5084482"/>
          </a:xfrm>
          <a:prstGeom prst="rect">
            <a:avLst/>
          </a:prstGeom>
        </p:spPr>
      </p:pic>
      <p:sp>
        <p:nvSpPr>
          <p:cNvPr id="8" name="TextBox 7">
            <a:extLst>
              <a:ext uri="{FF2B5EF4-FFF2-40B4-BE49-F238E27FC236}">
                <a16:creationId xmlns:a16="http://schemas.microsoft.com/office/drawing/2014/main" id="{00700DFC-5F24-4A0A-9D68-B1443DFAABA1}"/>
              </a:ext>
            </a:extLst>
          </p:cNvPr>
          <p:cNvSpPr txBox="1"/>
          <p:nvPr/>
        </p:nvSpPr>
        <p:spPr>
          <a:xfrm>
            <a:off x="4452937" y="2861649"/>
            <a:ext cx="7386638" cy="1569660"/>
          </a:xfrm>
          <a:prstGeom prst="rect">
            <a:avLst/>
          </a:prstGeom>
          <a:noFill/>
        </p:spPr>
        <p:txBody>
          <a:bodyPr wrap="square" rtlCol="0">
            <a:spAutoFit/>
          </a:bodyPr>
          <a:lstStyle/>
          <a:p>
            <a:pPr algn="just"/>
            <a:r>
              <a:rPr lang="en-CA" sz="2400" dirty="0"/>
              <a:t>Three of the results are pretty clear from the previous picture: Central Park, the ever-active Union Square and southern part of the island. But what about the fourth point, the one near Hell’s Kitchen? Let’s zoom on it.</a:t>
            </a:r>
          </a:p>
        </p:txBody>
      </p:sp>
    </p:spTree>
    <p:extLst>
      <p:ext uri="{BB962C8B-B14F-4D97-AF65-F5344CB8AC3E}">
        <p14:creationId xmlns:p14="http://schemas.microsoft.com/office/powerpoint/2010/main" val="3244901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F58E5B3-41FA-4FB0-B04F-506B64844051}"/>
              </a:ext>
            </a:extLst>
          </p:cNvPr>
          <p:cNvPicPr>
            <a:picLocks noGrp="1" noChangeAspect="1"/>
          </p:cNvPicPr>
          <p:nvPr>
            <p:ph idx="1"/>
          </p:nvPr>
        </p:nvPicPr>
        <p:blipFill>
          <a:blip r:embed="rId2"/>
          <a:stretch>
            <a:fillRect/>
          </a:stretch>
        </p:blipFill>
        <p:spPr>
          <a:xfrm>
            <a:off x="1819276" y="476975"/>
            <a:ext cx="8553448" cy="4435614"/>
          </a:xfrm>
        </p:spPr>
      </p:pic>
      <p:sp>
        <p:nvSpPr>
          <p:cNvPr id="6" name="TextBox 5">
            <a:extLst>
              <a:ext uri="{FF2B5EF4-FFF2-40B4-BE49-F238E27FC236}">
                <a16:creationId xmlns:a16="http://schemas.microsoft.com/office/drawing/2014/main" id="{5E816951-1241-40C9-ABAD-7FEC4DF55750}"/>
              </a:ext>
            </a:extLst>
          </p:cNvPr>
          <p:cNvSpPr txBox="1"/>
          <p:nvPr/>
        </p:nvSpPr>
        <p:spPr>
          <a:xfrm>
            <a:off x="1819276" y="4912589"/>
            <a:ext cx="9248650" cy="1200329"/>
          </a:xfrm>
          <a:prstGeom prst="rect">
            <a:avLst/>
          </a:prstGeom>
          <a:noFill/>
        </p:spPr>
        <p:txBody>
          <a:bodyPr wrap="square" rtlCol="0">
            <a:spAutoFit/>
          </a:bodyPr>
          <a:lstStyle/>
          <a:p>
            <a:r>
              <a:rPr lang="en-CA" sz="2400" dirty="0"/>
              <a:t>It centers on the W 49th Street, exactly the street of the Rockefeller Center where each Christmas a giant Christmas tree is displayed, which everyone comes to see.</a:t>
            </a:r>
          </a:p>
        </p:txBody>
      </p:sp>
    </p:spTree>
    <p:extLst>
      <p:ext uri="{BB962C8B-B14F-4D97-AF65-F5344CB8AC3E}">
        <p14:creationId xmlns:p14="http://schemas.microsoft.com/office/powerpoint/2010/main" val="507363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2784022" y="5764200"/>
            <a:ext cx="973589" cy="369332"/>
          </a:xfrm>
          <a:prstGeom prst="rect">
            <a:avLst/>
          </a:prstGeom>
          <a:noFill/>
        </p:spPr>
        <p:txBody>
          <a:bodyPr wrap="square" rtlCol="0">
            <a:spAutoFit/>
          </a:bodyPr>
          <a:lstStyle/>
          <a:p>
            <a:r>
              <a:rPr lang="en-CA" b="1" dirty="0"/>
              <a:t>3rd July</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645922" y="5830701"/>
            <a:ext cx="973589" cy="369332"/>
          </a:xfrm>
          <a:prstGeom prst="rect">
            <a:avLst/>
          </a:prstGeom>
          <a:noFill/>
        </p:spPr>
        <p:txBody>
          <a:bodyPr wrap="square" rtlCol="0">
            <a:spAutoFit/>
          </a:bodyPr>
          <a:lstStyle/>
          <a:p>
            <a:r>
              <a:rPr lang="en-CA" b="1" dirty="0"/>
              <a:t>4th July</a:t>
            </a:r>
          </a:p>
        </p:txBody>
      </p:sp>
      <p:pic>
        <p:nvPicPr>
          <p:cNvPr id="3" name="Picture 2">
            <a:extLst>
              <a:ext uri="{FF2B5EF4-FFF2-40B4-BE49-F238E27FC236}">
                <a16:creationId xmlns:a16="http://schemas.microsoft.com/office/drawing/2014/main" id="{BE47F31A-1316-4C07-8D35-E1984D477668}"/>
              </a:ext>
            </a:extLst>
          </p:cNvPr>
          <p:cNvPicPr>
            <a:picLocks noChangeAspect="1"/>
          </p:cNvPicPr>
          <p:nvPr/>
        </p:nvPicPr>
        <p:blipFill>
          <a:blip r:embed="rId2"/>
          <a:stretch>
            <a:fillRect/>
          </a:stretch>
        </p:blipFill>
        <p:spPr>
          <a:xfrm>
            <a:off x="1623342" y="361084"/>
            <a:ext cx="3294950" cy="5403116"/>
          </a:xfrm>
          <a:prstGeom prst="rect">
            <a:avLst/>
          </a:prstGeom>
        </p:spPr>
      </p:pic>
      <p:pic>
        <p:nvPicPr>
          <p:cNvPr id="10" name="Picture 9">
            <a:extLst>
              <a:ext uri="{FF2B5EF4-FFF2-40B4-BE49-F238E27FC236}">
                <a16:creationId xmlns:a16="http://schemas.microsoft.com/office/drawing/2014/main" id="{28F7AF6C-1C5F-4013-ABDF-5574D7D2A672}"/>
              </a:ext>
            </a:extLst>
          </p:cNvPr>
          <p:cNvPicPr>
            <a:picLocks noChangeAspect="1"/>
          </p:cNvPicPr>
          <p:nvPr/>
        </p:nvPicPr>
        <p:blipFill>
          <a:blip r:embed="rId3"/>
          <a:stretch>
            <a:fillRect/>
          </a:stretch>
        </p:blipFill>
        <p:spPr>
          <a:xfrm>
            <a:off x="7485242" y="361084"/>
            <a:ext cx="3294950" cy="5469617"/>
          </a:xfrm>
          <a:prstGeom prst="rect">
            <a:avLst/>
          </a:prstGeom>
        </p:spPr>
      </p:pic>
      <p:sp>
        <p:nvSpPr>
          <p:cNvPr id="11" name="TextBox 10">
            <a:extLst>
              <a:ext uri="{FF2B5EF4-FFF2-40B4-BE49-F238E27FC236}">
                <a16:creationId xmlns:a16="http://schemas.microsoft.com/office/drawing/2014/main" id="{289419A7-E2F1-4B9B-BC50-3FAAA304E81A}"/>
              </a:ext>
            </a:extLst>
          </p:cNvPr>
          <p:cNvSpPr txBox="1"/>
          <p:nvPr/>
        </p:nvSpPr>
        <p:spPr>
          <a:xfrm>
            <a:off x="1203122" y="6296861"/>
            <a:ext cx="9785756" cy="400110"/>
          </a:xfrm>
          <a:prstGeom prst="rect">
            <a:avLst/>
          </a:prstGeom>
          <a:noFill/>
        </p:spPr>
        <p:txBody>
          <a:bodyPr wrap="none" rtlCol="0">
            <a:spAutoFit/>
          </a:bodyPr>
          <a:lstStyle/>
          <a:p>
            <a:r>
              <a:rPr lang="en-CA" sz="2000" dirty="0"/>
              <a:t>Everyone gets away from Midtown to enjoy fireworks along the coast during the 4th July! </a:t>
            </a:r>
          </a:p>
        </p:txBody>
      </p:sp>
    </p:spTree>
    <p:extLst>
      <p:ext uri="{BB962C8B-B14F-4D97-AF65-F5344CB8AC3E}">
        <p14:creationId xmlns:p14="http://schemas.microsoft.com/office/powerpoint/2010/main" val="2826689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D343-EBA4-4046-81B2-AFC480EC6FB1}"/>
              </a:ext>
            </a:extLst>
          </p:cNvPr>
          <p:cNvSpPr>
            <a:spLocks noGrp="1"/>
          </p:cNvSpPr>
          <p:nvPr>
            <p:ph type="title"/>
          </p:nvPr>
        </p:nvSpPr>
        <p:spPr/>
        <p:txBody>
          <a:bodyPr/>
          <a:lstStyle/>
          <a:p>
            <a:pPr algn="ctr"/>
            <a:r>
              <a:rPr lang="en-CA" b="1" dirty="0"/>
              <a:t>NY ‘round the clock</a:t>
            </a:r>
          </a:p>
        </p:txBody>
      </p:sp>
      <p:sp>
        <p:nvSpPr>
          <p:cNvPr id="3" name="Content Placeholder 2">
            <a:extLst>
              <a:ext uri="{FF2B5EF4-FFF2-40B4-BE49-F238E27FC236}">
                <a16:creationId xmlns:a16="http://schemas.microsoft.com/office/drawing/2014/main" id="{C1114E29-5B1D-493D-A986-440DF5231CFF}"/>
              </a:ext>
            </a:extLst>
          </p:cNvPr>
          <p:cNvSpPr>
            <a:spLocks noGrp="1"/>
          </p:cNvSpPr>
          <p:nvPr>
            <p:ph idx="1"/>
          </p:nvPr>
        </p:nvSpPr>
        <p:spPr>
          <a:xfrm>
            <a:off x="657224" y="2891790"/>
            <a:ext cx="6684171" cy="537210"/>
          </a:xfrm>
        </p:spPr>
        <p:txBody>
          <a:bodyPr>
            <a:noAutofit/>
          </a:bodyPr>
          <a:lstStyle/>
          <a:p>
            <a:r>
              <a:rPr lang="en-CA" sz="3200" dirty="0"/>
              <a:t>Let’s now examine city’s daily rhythm.</a:t>
            </a:r>
          </a:p>
        </p:txBody>
      </p:sp>
    </p:spTree>
    <p:extLst>
      <p:ext uri="{BB962C8B-B14F-4D97-AF65-F5344CB8AC3E}">
        <p14:creationId xmlns:p14="http://schemas.microsoft.com/office/powerpoint/2010/main" val="1661133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2070448" y="6273225"/>
            <a:ext cx="1544494" cy="584775"/>
          </a:xfrm>
          <a:prstGeom prst="rect">
            <a:avLst/>
          </a:prstGeom>
          <a:noFill/>
        </p:spPr>
        <p:txBody>
          <a:bodyPr wrap="square" rtlCol="0">
            <a:spAutoFit/>
          </a:bodyPr>
          <a:lstStyle/>
          <a:p>
            <a:pPr algn="ctr"/>
            <a:r>
              <a:rPr lang="en-CA" sz="1600" b="1" dirty="0"/>
              <a:t>Work hours</a:t>
            </a:r>
          </a:p>
          <a:p>
            <a:pPr algn="ctr"/>
            <a:r>
              <a:rPr lang="en-CA" sz="1600" b="1" dirty="0"/>
              <a:t>(9 – 17h)</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502852" y="6273224"/>
            <a:ext cx="1640940" cy="584775"/>
          </a:xfrm>
          <a:prstGeom prst="rect">
            <a:avLst/>
          </a:prstGeom>
          <a:noFill/>
        </p:spPr>
        <p:txBody>
          <a:bodyPr wrap="square" rtlCol="0">
            <a:spAutoFit/>
          </a:bodyPr>
          <a:lstStyle/>
          <a:p>
            <a:pPr algn="ctr"/>
            <a:r>
              <a:rPr lang="en-CA" sz="1600" b="1" dirty="0"/>
              <a:t>After work hours</a:t>
            </a:r>
          </a:p>
          <a:p>
            <a:pPr algn="ctr"/>
            <a:r>
              <a:rPr lang="en-CA" sz="1600" b="1" dirty="0"/>
              <a:t>(17 – 21h)</a:t>
            </a:r>
          </a:p>
        </p:txBody>
      </p:sp>
      <p:pic>
        <p:nvPicPr>
          <p:cNvPr id="4" name="Picture 3">
            <a:extLst>
              <a:ext uri="{FF2B5EF4-FFF2-40B4-BE49-F238E27FC236}">
                <a16:creationId xmlns:a16="http://schemas.microsoft.com/office/drawing/2014/main" id="{8BE1AB35-7A9C-45F9-A5CF-C71BD467A3B4}"/>
              </a:ext>
            </a:extLst>
          </p:cNvPr>
          <p:cNvPicPr>
            <a:picLocks noChangeAspect="1"/>
          </p:cNvPicPr>
          <p:nvPr/>
        </p:nvPicPr>
        <p:blipFill>
          <a:blip r:embed="rId2"/>
          <a:stretch>
            <a:fillRect/>
          </a:stretch>
        </p:blipFill>
        <p:spPr>
          <a:xfrm>
            <a:off x="934308" y="115530"/>
            <a:ext cx="3816774" cy="6230406"/>
          </a:xfrm>
          <a:prstGeom prst="rect">
            <a:avLst/>
          </a:prstGeom>
        </p:spPr>
      </p:pic>
      <p:pic>
        <p:nvPicPr>
          <p:cNvPr id="8" name="Picture 7">
            <a:extLst>
              <a:ext uri="{FF2B5EF4-FFF2-40B4-BE49-F238E27FC236}">
                <a16:creationId xmlns:a16="http://schemas.microsoft.com/office/drawing/2014/main" id="{23C6EB15-AA68-4230-9D06-182D0FCBF203}"/>
              </a:ext>
            </a:extLst>
          </p:cNvPr>
          <p:cNvPicPr>
            <a:picLocks noChangeAspect="1"/>
          </p:cNvPicPr>
          <p:nvPr/>
        </p:nvPicPr>
        <p:blipFill>
          <a:blip r:embed="rId3"/>
          <a:stretch>
            <a:fillRect/>
          </a:stretch>
        </p:blipFill>
        <p:spPr>
          <a:xfrm>
            <a:off x="7440920" y="113514"/>
            <a:ext cx="3764805" cy="6230406"/>
          </a:xfrm>
          <a:prstGeom prst="rect">
            <a:avLst/>
          </a:prstGeom>
        </p:spPr>
      </p:pic>
    </p:spTree>
    <p:extLst>
      <p:ext uri="{BB962C8B-B14F-4D97-AF65-F5344CB8AC3E}">
        <p14:creationId xmlns:p14="http://schemas.microsoft.com/office/powerpoint/2010/main" val="1471301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1975197" y="6273225"/>
            <a:ext cx="1618701" cy="584775"/>
          </a:xfrm>
          <a:prstGeom prst="rect">
            <a:avLst/>
          </a:prstGeom>
          <a:noFill/>
        </p:spPr>
        <p:txBody>
          <a:bodyPr wrap="square" rtlCol="0">
            <a:spAutoFit/>
          </a:bodyPr>
          <a:lstStyle/>
          <a:p>
            <a:pPr algn="ctr"/>
            <a:r>
              <a:rPr lang="en-CA" sz="1600" b="1" dirty="0"/>
              <a:t>Before midnight</a:t>
            </a:r>
          </a:p>
          <a:p>
            <a:pPr algn="ctr"/>
            <a:r>
              <a:rPr lang="en-CA" sz="1600" b="1" dirty="0"/>
              <a:t>(21 – 23h)</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598104" y="6273224"/>
            <a:ext cx="1640940" cy="584775"/>
          </a:xfrm>
          <a:prstGeom prst="rect">
            <a:avLst/>
          </a:prstGeom>
          <a:noFill/>
        </p:spPr>
        <p:txBody>
          <a:bodyPr wrap="square" rtlCol="0">
            <a:spAutoFit/>
          </a:bodyPr>
          <a:lstStyle/>
          <a:p>
            <a:pPr algn="ctr"/>
            <a:r>
              <a:rPr lang="en-CA" sz="1600" b="1" dirty="0"/>
              <a:t>After midnight</a:t>
            </a:r>
          </a:p>
          <a:p>
            <a:pPr algn="ctr"/>
            <a:r>
              <a:rPr lang="en-CA" sz="1600" b="1" dirty="0"/>
              <a:t>(00 – 04h)</a:t>
            </a:r>
          </a:p>
        </p:txBody>
      </p:sp>
      <p:pic>
        <p:nvPicPr>
          <p:cNvPr id="3" name="Picture 2">
            <a:extLst>
              <a:ext uri="{FF2B5EF4-FFF2-40B4-BE49-F238E27FC236}">
                <a16:creationId xmlns:a16="http://schemas.microsoft.com/office/drawing/2014/main" id="{931567A5-0F4C-4251-8BA2-6A487E4C03C4}"/>
              </a:ext>
            </a:extLst>
          </p:cNvPr>
          <p:cNvPicPr>
            <a:picLocks noChangeAspect="1"/>
          </p:cNvPicPr>
          <p:nvPr/>
        </p:nvPicPr>
        <p:blipFill>
          <a:blip r:embed="rId2"/>
          <a:stretch>
            <a:fillRect/>
          </a:stretch>
        </p:blipFill>
        <p:spPr>
          <a:xfrm>
            <a:off x="992050" y="113514"/>
            <a:ext cx="3759031" cy="6230406"/>
          </a:xfrm>
          <a:prstGeom prst="rect">
            <a:avLst/>
          </a:prstGeom>
        </p:spPr>
      </p:pic>
      <p:pic>
        <p:nvPicPr>
          <p:cNvPr id="6" name="Picture 5">
            <a:extLst>
              <a:ext uri="{FF2B5EF4-FFF2-40B4-BE49-F238E27FC236}">
                <a16:creationId xmlns:a16="http://schemas.microsoft.com/office/drawing/2014/main" id="{FC8ACA19-B5CB-4BB9-881E-EA1436543020}"/>
              </a:ext>
            </a:extLst>
          </p:cNvPr>
          <p:cNvPicPr>
            <a:picLocks noChangeAspect="1"/>
          </p:cNvPicPr>
          <p:nvPr/>
        </p:nvPicPr>
        <p:blipFill>
          <a:blip r:embed="rId3"/>
          <a:stretch>
            <a:fillRect/>
          </a:stretch>
        </p:blipFill>
        <p:spPr>
          <a:xfrm>
            <a:off x="7336983" y="113514"/>
            <a:ext cx="3862967" cy="6230406"/>
          </a:xfrm>
          <a:prstGeom prst="rect">
            <a:avLst/>
          </a:prstGeom>
        </p:spPr>
      </p:pic>
    </p:spTree>
    <p:extLst>
      <p:ext uri="{BB962C8B-B14F-4D97-AF65-F5344CB8AC3E}">
        <p14:creationId xmlns:p14="http://schemas.microsoft.com/office/powerpoint/2010/main" val="301344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C37E53-68FC-40B4-8F36-DAA23E00F8D8}"/>
              </a:ext>
            </a:extLst>
          </p:cNvPr>
          <p:cNvSpPr>
            <a:spLocks noGrp="1"/>
          </p:cNvSpPr>
          <p:nvPr>
            <p:ph idx="1"/>
          </p:nvPr>
        </p:nvSpPr>
        <p:spPr>
          <a:xfrm>
            <a:off x="719137" y="1706880"/>
            <a:ext cx="10753725" cy="3766185"/>
          </a:xfrm>
        </p:spPr>
        <p:txBody>
          <a:bodyPr/>
          <a:lstStyle/>
          <a:p>
            <a:r>
              <a:rPr lang="en-CA" dirty="0"/>
              <a:t>One trend is clearly apparent: as the day goes by, people are converging from the West Side to the East Side. We cam make an assumption that many people in New York live on the East Side and travel to the West Side for work and other daily activities.</a:t>
            </a:r>
          </a:p>
          <a:p>
            <a:endParaRPr lang="en-CA" dirty="0"/>
          </a:p>
          <a:p>
            <a:r>
              <a:rPr lang="en-CA" dirty="0"/>
              <a:t>Another assumption we can make is that East Side (around the Union Square) is bursting with social activities and rich nightlife. </a:t>
            </a:r>
          </a:p>
        </p:txBody>
      </p:sp>
    </p:spTree>
    <p:extLst>
      <p:ext uri="{BB962C8B-B14F-4D97-AF65-F5344CB8AC3E}">
        <p14:creationId xmlns:p14="http://schemas.microsoft.com/office/powerpoint/2010/main" val="2989966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D343-EBA4-4046-81B2-AFC480EC6FB1}"/>
              </a:ext>
            </a:extLst>
          </p:cNvPr>
          <p:cNvSpPr>
            <a:spLocks noGrp="1"/>
          </p:cNvSpPr>
          <p:nvPr>
            <p:ph type="title"/>
          </p:nvPr>
        </p:nvSpPr>
        <p:spPr/>
        <p:txBody>
          <a:bodyPr/>
          <a:lstStyle/>
          <a:p>
            <a:pPr algn="ctr"/>
            <a:r>
              <a:rPr lang="en-CA" b="1" dirty="0"/>
              <a:t>NYC ≠ Manhattan </a:t>
            </a:r>
          </a:p>
        </p:txBody>
      </p:sp>
      <p:sp>
        <p:nvSpPr>
          <p:cNvPr id="3" name="Content Placeholder 2">
            <a:extLst>
              <a:ext uri="{FF2B5EF4-FFF2-40B4-BE49-F238E27FC236}">
                <a16:creationId xmlns:a16="http://schemas.microsoft.com/office/drawing/2014/main" id="{C1114E29-5B1D-493D-A986-440DF5231CFF}"/>
              </a:ext>
            </a:extLst>
          </p:cNvPr>
          <p:cNvSpPr>
            <a:spLocks noGrp="1"/>
          </p:cNvSpPr>
          <p:nvPr>
            <p:ph idx="1"/>
          </p:nvPr>
        </p:nvSpPr>
        <p:spPr>
          <a:xfrm>
            <a:off x="657224" y="2331719"/>
            <a:ext cx="10496551" cy="3516631"/>
          </a:xfrm>
        </p:spPr>
        <p:txBody>
          <a:bodyPr>
            <a:noAutofit/>
          </a:bodyPr>
          <a:lstStyle/>
          <a:p>
            <a:r>
              <a:rPr lang="en-CA" sz="2800" dirty="0"/>
              <a:t>What about the other parts of New York? We focused only on Manhattan, since it’s the by far the most active core of the city. But why don’t we use this data to say something about residents of other parts? </a:t>
            </a:r>
          </a:p>
          <a:p>
            <a:r>
              <a:rPr lang="en-CA" sz="2800" dirty="0"/>
              <a:t>We can observe Brooklyn, for example. Let’s track the routes starting from Brooklyn Heights to see where people staying there like to commute.</a:t>
            </a:r>
          </a:p>
        </p:txBody>
      </p:sp>
    </p:spTree>
    <p:extLst>
      <p:ext uri="{BB962C8B-B14F-4D97-AF65-F5344CB8AC3E}">
        <p14:creationId xmlns:p14="http://schemas.microsoft.com/office/powerpoint/2010/main" val="2514972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6915B6-6F39-4524-BD83-0CED31A2789E}"/>
              </a:ext>
            </a:extLst>
          </p:cNvPr>
          <p:cNvSpPr txBox="1"/>
          <p:nvPr/>
        </p:nvSpPr>
        <p:spPr>
          <a:xfrm>
            <a:off x="606082" y="4633323"/>
            <a:ext cx="3413307" cy="338554"/>
          </a:xfrm>
          <a:prstGeom prst="rect">
            <a:avLst/>
          </a:prstGeom>
          <a:noFill/>
        </p:spPr>
        <p:txBody>
          <a:bodyPr wrap="none" rtlCol="0">
            <a:spAutoFit/>
          </a:bodyPr>
          <a:lstStyle/>
          <a:p>
            <a:r>
              <a:rPr lang="en-CA" sz="1600" b="1" dirty="0"/>
              <a:t>5 minute rides from Brooklyn Heights </a:t>
            </a:r>
          </a:p>
        </p:txBody>
      </p:sp>
      <p:pic>
        <p:nvPicPr>
          <p:cNvPr id="10" name="Content Placeholder 9">
            <a:extLst>
              <a:ext uri="{FF2B5EF4-FFF2-40B4-BE49-F238E27FC236}">
                <a16:creationId xmlns:a16="http://schemas.microsoft.com/office/drawing/2014/main" id="{BEFB1B8B-2C80-4CA4-BEB0-F93E72C237E9}"/>
              </a:ext>
            </a:extLst>
          </p:cNvPr>
          <p:cNvPicPr>
            <a:picLocks noGrp="1" noChangeAspect="1"/>
          </p:cNvPicPr>
          <p:nvPr>
            <p:ph idx="1"/>
          </p:nvPr>
        </p:nvPicPr>
        <p:blipFill>
          <a:blip r:embed="rId2"/>
          <a:stretch>
            <a:fillRect/>
          </a:stretch>
        </p:blipFill>
        <p:spPr>
          <a:xfrm>
            <a:off x="542218" y="877888"/>
            <a:ext cx="3401839" cy="3767137"/>
          </a:xfrm>
        </p:spPr>
      </p:pic>
      <p:pic>
        <p:nvPicPr>
          <p:cNvPr id="12" name="Picture 11">
            <a:extLst>
              <a:ext uri="{FF2B5EF4-FFF2-40B4-BE49-F238E27FC236}">
                <a16:creationId xmlns:a16="http://schemas.microsoft.com/office/drawing/2014/main" id="{135A7780-CE63-43FD-A3F6-BCAF0B057D1B}"/>
              </a:ext>
            </a:extLst>
          </p:cNvPr>
          <p:cNvPicPr>
            <a:picLocks noChangeAspect="1"/>
          </p:cNvPicPr>
          <p:nvPr/>
        </p:nvPicPr>
        <p:blipFill>
          <a:blip r:embed="rId3"/>
          <a:stretch>
            <a:fillRect/>
          </a:stretch>
        </p:blipFill>
        <p:spPr>
          <a:xfrm>
            <a:off x="4389105" y="877887"/>
            <a:ext cx="3413789" cy="3767137"/>
          </a:xfrm>
          <a:prstGeom prst="rect">
            <a:avLst/>
          </a:prstGeom>
        </p:spPr>
      </p:pic>
      <p:pic>
        <p:nvPicPr>
          <p:cNvPr id="14" name="Picture 13">
            <a:extLst>
              <a:ext uri="{FF2B5EF4-FFF2-40B4-BE49-F238E27FC236}">
                <a16:creationId xmlns:a16="http://schemas.microsoft.com/office/drawing/2014/main" id="{A9DADD5F-A837-4CE0-8033-D15C8690C1B0}"/>
              </a:ext>
            </a:extLst>
          </p:cNvPr>
          <p:cNvPicPr>
            <a:picLocks noChangeAspect="1"/>
          </p:cNvPicPr>
          <p:nvPr/>
        </p:nvPicPr>
        <p:blipFill>
          <a:blip r:embed="rId4"/>
          <a:stretch>
            <a:fillRect/>
          </a:stretch>
        </p:blipFill>
        <p:spPr>
          <a:xfrm>
            <a:off x="8247942" y="877887"/>
            <a:ext cx="3408090" cy="3767137"/>
          </a:xfrm>
          <a:prstGeom prst="rect">
            <a:avLst/>
          </a:prstGeom>
        </p:spPr>
      </p:pic>
      <p:sp>
        <p:nvSpPr>
          <p:cNvPr id="15" name="TextBox 14">
            <a:extLst>
              <a:ext uri="{FF2B5EF4-FFF2-40B4-BE49-F238E27FC236}">
                <a16:creationId xmlns:a16="http://schemas.microsoft.com/office/drawing/2014/main" id="{F2030B79-F096-47EA-8907-1FEAD072333C}"/>
              </a:ext>
            </a:extLst>
          </p:cNvPr>
          <p:cNvSpPr txBox="1"/>
          <p:nvPr/>
        </p:nvSpPr>
        <p:spPr>
          <a:xfrm>
            <a:off x="4429596" y="4633323"/>
            <a:ext cx="3517501" cy="338554"/>
          </a:xfrm>
          <a:prstGeom prst="rect">
            <a:avLst/>
          </a:prstGeom>
          <a:noFill/>
        </p:spPr>
        <p:txBody>
          <a:bodyPr wrap="none" rtlCol="0">
            <a:spAutoFit/>
          </a:bodyPr>
          <a:lstStyle/>
          <a:p>
            <a:r>
              <a:rPr lang="en-CA" sz="1600" b="1" dirty="0"/>
              <a:t>10 minute rides from Brooklyn Heights </a:t>
            </a:r>
          </a:p>
        </p:txBody>
      </p:sp>
      <p:sp>
        <p:nvSpPr>
          <p:cNvPr id="16" name="TextBox 15">
            <a:extLst>
              <a:ext uri="{FF2B5EF4-FFF2-40B4-BE49-F238E27FC236}">
                <a16:creationId xmlns:a16="http://schemas.microsoft.com/office/drawing/2014/main" id="{47CEB857-1D34-43AD-BEB7-0BEE2A812989}"/>
              </a:ext>
            </a:extLst>
          </p:cNvPr>
          <p:cNvSpPr txBox="1"/>
          <p:nvPr/>
        </p:nvSpPr>
        <p:spPr>
          <a:xfrm>
            <a:off x="8357304" y="4620622"/>
            <a:ext cx="3393365" cy="338554"/>
          </a:xfrm>
          <a:prstGeom prst="rect">
            <a:avLst/>
          </a:prstGeom>
          <a:noFill/>
        </p:spPr>
        <p:txBody>
          <a:bodyPr wrap="none" rtlCol="0">
            <a:spAutoFit/>
          </a:bodyPr>
          <a:lstStyle/>
          <a:p>
            <a:r>
              <a:rPr lang="en-CA" sz="1600" b="1" dirty="0"/>
              <a:t>&gt; 15 min. rides from Brooklyn Heights</a:t>
            </a:r>
          </a:p>
        </p:txBody>
      </p:sp>
    </p:spTree>
    <p:extLst>
      <p:ext uri="{BB962C8B-B14F-4D97-AF65-F5344CB8AC3E}">
        <p14:creationId xmlns:p14="http://schemas.microsoft.com/office/powerpoint/2010/main" val="38981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95274" y="404616"/>
            <a:ext cx="11325225"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2: How many </a:t>
            </a:r>
            <a:r>
              <a:rPr lang="en-CA" sz="3200" b="1" dirty="0" err="1">
                <a:solidFill>
                  <a:srgbClr val="8FCFDC"/>
                </a:solidFill>
                <a:latin typeface="Calibri" panose="020F0502020204030204" pitchFamily="34" charset="0"/>
                <a:cs typeface="Calibri" panose="020F0502020204030204" pitchFamily="34" charset="0"/>
              </a:rPr>
              <a:t>Citibikes</a:t>
            </a:r>
            <a:r>
              <a:rPr lang="en-CA" sz="3200" b="1" dirty="0">
                <a:solidFill>
                  <a:srgbClr val="8FCFDC"/>
                </a:solidFill>
                <a:latin typeface="Calibri" panose="020F0502020204030204" pitchFamily="34" charset="0"/>
                <a:cs typeface="Calibri" panose="020F0502020204030204" pitchFamily="34" charset="0"/>
              </a:rPr>
              <a:t> are in the dataset?</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95275" y="1201941"/>
            <a:ext cx="11229975" cy="1505212"/>
            <a:chOff x="295275" y="1201941"/>
            <a:chExt cx="11229975" cy="1505212"/>
          </a:xfrm>
        </p:grpSpPr>
        <p:sp>
          <p:nvSpPr>
            <p:cNvPr id="6" name="TextBox 5">
              <a:extLst>
                <a:ext uri="{FF2B5EF4-FFF2-40B4-BE49-F238E27FC236}">
                  <a16:creationId xmlns:a16="http://schemas.microsoft.com/office/drawing/2014/main" id="{2C8A3B1A-500F-4120-8728-CF8FF6D8945F}"/>
                </a:ext>
              </a:extLst>
            </p:cNvPr>
            <p:cNvSpPr txBox="1"/>
            <p:nvPr/>
          </p:nvSpPr>
          <p:spPr>
            <a:xfrm>
              <a:off x="295275" y="1201941"/>
              <a:ext cx="2762250" cy="461665"/>
            </a:xfrm>
            <a:prstGeom prst="rect">
              <a:avLst/>
            </a:prstGeom>
            <a:noFill/>
          </p:spPr>
          <p:txBody>
            <a:bodyPr wrap="square" rtlCol="0">
              <a:spAutoFit/>
            </a:bodyPr>
            <a:lstStyle/>
            <a:p>
              <a:r>
                <a:rPr lang="en-CA" sz="2400" b="1" u="sng" dirty="0"/>
                <a:t>SQL query:</a:t>
              </a:r>
            </a:p>
          </p:txBody>
        </p:sp>
        <p:sp>
          <p:nvSpPr>
            <p:cNvPr id="8" name="Rectangle 7">
              <a:extLst>
                <a:ext uri="{FF2B5EF4-FFF2-40B4-BE49-F238E27FC236}">
                  <a16:creationId xmlns:a16="http://schemas.microsoft.com/office/drawing/2014/main" id="{1CC9493A-D1E9-454D-ACF2-E6FDEC17001D}"/>
                </a:ext>
              </a:extLst>
            </p:cNvPr>
            <p:cNvSpPr/>
            <p:nvPr/>
          </p:nvSpPr>
          <p:spPr>
            <a:xfrm>
              <a:off x="666750" y="1876156"/>
              <a:ext cx="10858500" cy="830997"/>
            </a:xfrm>
            <a:prstGeom prst="rect">
              <a:avLst/>
            </a:prstGeom>
          </p:spPr>
          <p:txBody>
            <a:bodyPr wrap="square">
              <a:spAutoFit/>
            </a:bodyPr>
            <a:lstStyle/>
            <a:p>
              <a:r>
                <a:rPr lang="en-CA" sz="2400" dirty="0">
                  <a:latin typeface="Consolas" panose="020B0609020204030204" pitchFamily="49" charset="0"/>
                </a:rPr>
                <a:t>SELECT COUNT(DISTINCT </a:t>
              </a:r>
              <a:r>
                <a:rPr lang="en-CA" sz="2400" dirty="0" err="1">
                  <a:latin typeface="Consolas" panose="020B0609020204030204" pitchFamily="49" charset="0"/>
                </a:rPr>
                <a:t>bikeid</a:t>
              </a:r>
              <a:r>
                <a:rPr lang="en-CA" sz="2400" dirty="0">
                  <a:latin typeface="Consolas" panose="020B0609020204030204" pitchFamily="49" charset="0"/>
                </a:rPr>
                <a:t>) as </a:t>
              </a:r>
              <a:r>
                <a:rPr lang="en-CA" sz="2400" dirty="0" err="1">
                  <a:latin typeface="Consolas" panose="020B0609020204030204" pitchFamily="49" charset="0"/>
                </a:rPr>
                <a:t>bikes_count</a:t>
              </a:r>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p:txBody>
        </p:sp>
      </p:grpSp>
      <p:sp>
        <p:nvSpPr>
          <p:cNvPr id="11" name="TextBox 10">
            <a:extLst>
              <a:ext uri="{FF2B5EF4-FFF2-40B4-BE49-F238E27FC236}">
                <a16:creationId xmlns:a16="http://schemas.microsoft.com/office/drawing/2014/main" id="{AEF14C03-945E-4032-99CF-168B690EFEBF}"/>
              </a:ext>
            </a:extLst>
          </p:cNvPr>
          <p:cNvSpPr txBox="1"/>
          <p:nvPr/>
        </p:nvSpPr>
        <p:spPr>
          <a:xfrm>
            <a:off x="295274" y="3282571"/>
            <a:ext cx="11229975" cy="2677656"/>
          </a:xfrm>
          <a:prstGeom prst="rect">
            <a:avLst/>
          </a:prstGeom>
          <a:noFill/>
        </p:spPr>
        <p:txBody>
          <a:bodyPr wrap="square" rtlCol="0">
            <a:spAutoFit/>
          </a:bodyPr>
          <a:lstStyle/>
          <a:p>
            <a:r>
              <a:rPr lang="en-CA" sz="2400" b="1" u="sng" dirty="0"/>
              <a:t>Result and analysis:</a:t>
            </a:r>
          </a:p>
          <a:p>
            <a:endParaRPr lang="en-CA" sz="2400" b="1" u="sng" dirty="0"/>
          </a:p>
          <a:p>
            <a:r>
              <a:rPr lang="en-CA" sz="2400" dirty="0"/>
              <a:t>	</a:t>
            </a:r>
            <a:r>
              <a:rPr lang="en-CA" sz="2400" dirty="0">
                <a:latin typeface="Calibri (Body)"/>
              </a:rPr>
              <a:t>The query returns the result of 17 682, which is the number of bikes that appear in the dataset. As we will note later in our analysis, not all of these bikes are currently in use. We will revisit this question later, to see how many bikes are being used actively. </a:t>
            </a:r>
          </a:p>
          <a:p>
            <a:endParaRPr lang="en-CA" sz="2400" b="1" u="sng" dirty="0"/>
          </a:p>
          <a:p>
            <a:r>
              <a:rPr lang="en-CA" sz="2400" dirty="0"/>
              <a:t>	</a:t>
            </a:r>
          </a:p>
        </p:txBody>
      </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1310321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EBDB5-7BD6-4791-8959-690FDFA3FDD0}"/>
              </a:ext>
            </a:extLst>
          </p:cNvPr>
          <p:cNvSpPr>
            <a:spLocks noGrp="1"/>
          </p:cNvSpPr>
          <p:nvPr>
            <p:ph idx="1"/>
          </p:nvPr>
        </p:nvSpPr>
        <p:spPr>
          <a:xfrm>
            <a:off x="719137" y="1545907"/>
            <a:ext cx="10753725" cy="3766185"/>
          </a:xfrm>
        </p:spPr>
        <p:txBody>
          <a:bodyPr/>
          <a:lstStyle/>
          <a:p>
            <a:r>
              <a:rPr lang="en-CA" dirty="0"/>
              <a:t>People from Brooklyn Heights, usually visit Dumbo, area around Metropolitan Ave and East River coast, Chinatown and southern part of the Manhattan island. </a:t>
            </a:r>
          </a:p>
          <a:p>
            <a:pPr marL="0" indent="0">
              <a:buNone/>
            </a:pPr>
            <a:endParaRPr lang="en-CA" dirty="0"/>
          </a:p>
          <a:p>
            <a:pPr marL="0" indent="0">
              <a:buNone/>
            </a:pPr>
            <a:r>
              <a:rPr lang="en-CA" dirty="0"/>
              <a:t>Knowing this information can be quite useful: we can consider those areas as ‘extensions of Brooklyn Heights’. Having this in mind, we can (for example) place there stores, brands and bank ATMs which are already popular among people living in Brooklyn Heights. By opening a store there, we will have some customers from Brooklyn Heights to start with, while attracting new customers from the new area.   </a:t>
            </a:r>
          </a:p>
        </p:txBody>
      </p:sp>
    </p:spTree>
    <p:extLst>
      <p:ext uri="{BB962C8B-B14F-4D97-AF65-F5344CB8AC3E}">
        <p14:creationId xmlns:p14="http://schemas.microsoft.com/office/powerpoint/2010/main" val="3360302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D343-EBA4-4046-81B2-AFC480EC6FB1}"/>
              </a:ext>
            </a:extLst>
          </p:cNvPr>
          <p:cNvSpPr>
            <a:spLocks noGrp="1"/>
          </p:cNvSpPr>
          <p:nvPr>
            <p:ph type="title"/>
          </p:nvPr>
        </p:nvSpPr>
        <p:spPr>
          <a:xfrm>
            <a:off x="709611" y="128058"/>
            <a:ext cx="10772775" cy="1658198"/>
          </a:xfrm>
        </p:spPr>
        <p:txBody>
          <a:bodyPr/>
          <a:lstStyle/>
          <a:p>
            <a:pPr algn="ctr"/>
            <a:r>
              <a:rPr lang="en-CA" b="1" dirty="0"/>
              <a:t>Upper West Side Story</a:t>
            </a:r>
          </a:p>
        </p:txBody>
      </p:sp>
      <p:sp>
        <p:nvSpPr>
          <p:cNvPr id="3" name="Content Placeholder 2">
            <a:extLst>
              <a:ext uri="{FF2B5EF4-FFF2-40B4-BE49-F238E27FC236}">
                <a16:creationId xmlns:a16="http://schemas.microsoft.com/office/drawing/2014/main" id="{C1114E29-5B1D-493D-A986-440DF5231CFF}"/>
              </a:ext>
            </a:extLst>
          </p:cNvPr>
          <p:cNvSpPr>
            <a:spLocks noGrp="1"/>
          </p:cNvSpPr>
          <p:nvPr>
            <p:ph idx="1"/>
          </p:nvPr>
        </p:nvSpPr>
        <p:spPr>
          <a:xfrm>
            <a:off x="304799" y="2227897"/>
            <a:ext cx="10496551" cy="2402205"/>
          </a:xfrm>
        </p:spPr>
        <p:txBody>
          <a:bodyPr>
            <a:noAutofit/>
          </a:bodyPr>
          <a:lstStyle/>
          <a:p>
            <a:r>
              <a:rPr lang="en-CA" sz="2800" dirty="0"/>
              <a:t>We saw that there is a substantial difference between male and female users. Let’s check if their habits also vary that much on some sample. We’ll do this by checking favourite routes for people living in Upper West Side. We focus only on </a:t>
            </a:r>
            <a:r>
              <a:rPr lang="en-CA" sz="2800" dirty="0" err="1"/>
              <a:t>Citibike</a:t>
            </a:r>
            <a:r>
              <a:rPr lang="en-CA" sz="2800" dirty="0"/>
              <a:t> subscribers and trips that took more than 15 minutes.</a:t>
            </a:r>
          </a:p>
        </p:txBody>
      </p:sp>
    </p:spTree>
    <p:extLst>
      <p:ext uri="{BB962C8B-B14F-4D97-AF65-F5344CB8AC3E}">
        <p14:creationId xmlns:p14="http://schemas.microsoft.com/office/powerpoint/2010/main" val="2412634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969104E-DD2B-466C-A9ED-97228F667B61}"/>
              </a:ext>
            </a:extLst>
          </p:cNvPr>
          <p:cNvSpPr txBox="1"/>
          <p:nvPr/>
        </p:nvSpPr>
        <p:spPr>
          <a:xfrm>
            <a:off x="2280598" y="5674377"/>
            <a:ext cx="1618701" cy="338554"/>
          </a:xfrm>
          <a:prstGeom prst="rect">
            <a:avLst/>
          </a:prstGeom>
          <a:noFill/>
        </p:spPr>
        <p:txBody>
          <a:bodyPr wrap="square" rtlCol="0">
            <a:spAutoFit/>
          </a:bodyPr>
          <a:lstStyle/>
          <a:p>
            <a:pPr algn="ctr"/>
            <a:r>
              <a:rPr lang="en-CA" sz="1600" b="1" dirty="0"/>
              <a:t>Male users</a:t>
            </a:r>
          </a:p>
        </p:txBody>
      </p:sp>
      <p:sp>
        <p:nvSpPr>
          <p:cNvPr id="17" name="TextBox 16">
            <a:extLst>
              <a:ext uri="{FF2B5EF4-FFF2-40B4-BE49-F238E27FC236}">
                <a16:creationId xmlns:a16="http://schemas.microsoft.com/office/drawing/2014/main" id="{15F980DE-3C3E-4B71-9962-F1DE0BFCD44C}"/>
              </a:ext>
            </a:extLst>
          </p:cNvPr>
          <p:cNvSpPr txBox="1"/>
          <p:nvPr/>
        </p:nvSpPr>
        <p:spPr>
          <a:xfrm>
            <a:off x="8298455" y="5674377"/>
            <a:ext cx="1640940" cy="338554"/>
          </a:xfrm>
          <a:prstGeom prst="rect">
            <a:avLst/>
          </a:prstGeom>
          <a:noFill/>
        </p:spPr>
        <p:txBody>
          <a:bodyPr wrap="square" rtlCol="0">
            <a:spAutoFit/>
          </a:bodyPr>
          <a:lstStyle/>
          <a:p>
            <a:pPr algn="ctr"/>
            <a:r>
              <a:rPr lang="en-CA" sz="1600" b="1" dirty="0"/>
              <a:t>Female users</a:t>
            </a:r>
          </a:p>
        </p:txBody>
      </p:sp>
      <p:pic>
        <p:nvPicPr>
          <p:cNvPr id="4" name="Picture 3">
            <a:extLst>
              <a:ext uri="{FF2B5EF4-FFF2-40B4-BE49-F238E27FC236}">
                <a16:creationId xmlns:a16="http://schemas.microsoft.com/office/drawing/2014/main" id="{EF0AC666-26A7-4132-80E4-77EDED429554}"/>
              </a:ext>
            </a:extLst>
          </p:cNvPr>
          <p:cNvPicPr>
            <a:picLocks noChangeAspect="1"/>
          </p:cNvPicPr>
          <p:nvPr/>
        </p:nvPicPr>
        <p:blipFill>
          <a:blip r:embed="rId2"/>
          <a:stretch>
            <a:fillRect/>
          </a:stretch>
        </p:blipFill>
        <p:spPr>
          <a:xfrm>
            <a:off x="6277423" y="585613"/>
            <a:ext cx="5683004" cy="5088764"/>
          </a:xfrm>
          <a:prstGeom prst="rect">
            <a:avLst/>
          </a:prstGeom>
        </p:spPr>
      </p:pic>
      <p:pic>
        <p:nvPicPr>
          <p:cNvPr id="8" name="Picture 7">
            <a:extLst>
              <a:ext uri="{FF2B5EF4-FFF2-40B4-BE49-F238E27FC236}">
                <a16:creationId xmlns:a16="http://schemas.microsoft.com/office/drawing/2014/main" id="{D3C07786-F833-4BE7-8C86-E56501A7A184}"/>
              </a:ext>
            </a:extLst>
          </p:cNvPr>
          <p:cNvPicPr>
            <a:picLocks noChangeAspect="1"/>
          </p:cNvPicPr>
          <p:nvPr/>
        </p:nvPicPr>
        <p:blipFill>
          <a:blip r:embed="rId3"/>
          <a:stretch>
            <a:fillRect/>
          </a:stretch>
        </p:blipFill>
        <p:spPr>
          <a:xfrm>
            <a:off x="231573" y="585613"/>
            <a:ext cx="5640557" cy="5088764"/>
          </a:xfrm>
          <a:prstGeom prst="rect">
            <a:avLst/>
          </a:prstGeom>
        </p:spPr>
      </p:pic>
    </p:spTree>
    <p:extLst>
      <p:ext uri="{BB962C8B-B14F-4D97-AF65-F5344CB8AC3E}">
        <p14:creationId xmlns:p14="http://schemas.microsoft.com/office/powerpoint/2010/main" val="1838214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947024-E7E3-4159-8C68-AD69DDA7684B}"/>
              </a:ext>
            </a:extLst>
          </p:cNvPr>
          <p:cNvSpPr>
            <a:spLocks noGrp="1"/>
          </p:cNvSpPr>
          <p:nvPr>
            <p:ph idx="1"/>
          </p:nvPr>
        </p:nvSpPr>
        <p:spPr>
          <a:xfrm>
            <a:off x="495681" y="1116330"/>
            <a:ext cx="10753725" cy="3766185"/>
          </a:xfrm>
        </p:spPr>
        <p:txBody>
          <a:bodyPr/>
          <a:lstStyle/>
          <a:p>
            <a:r>
              <a:rPr lang="en-CA" dirty="0"/>
              <a:t>The picture is not significantly different, but we can notice something interesting: men tend to commute to Broadway more.  </a:t>
            </a:r>
          </a:p>
          <a:p>
            <a:endParaRPr lang="en-CA" dirty="0"/>
          </a:p>
          <a:p>
            <a:r>
              <a:rPr lang="en-CA" dirty="0"/>
              <a:t>This can mean that Broadway is more popular among men living in Upper West Side than their female counterparts. </a:t>
            </a:r>
          </a:p>
          <a:p>
            <a:endParaRPr lang="en-CA" dirty="0"/>
          </a:p>
          <a:p>
            <a:r>
              <a:rPr lang="en-CA" dirty="0"/>
              <a:t>Another conclusion we can derive is that, perhaps, there are more men working in Broadway then women. </a:t>
            </a:r>
          </a:p>
          <a:p>
            <a:endParaRPr lang="en-CA" dirty="0"/>
          </a:p>
        </p:txBody>
      </p:sp>
    </p:spTree>
    <p:extLst>
      <p:ext uri="{BB962C8B-B14F-4D97-AF65-F5344CB8AC3E}">
        <p14:creationId xmlns:p14="http://schemas.microsoft.com/office/powerpoint/2010/main" val="38481963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9D343-EBA4-4046-81B2-AFC480EC6FB1}"/>
              </a:ext>
            </a:extLst>
          </p:cNvPr>
          <p:cNvSpPr>
            <a:spLocks noGrp="1"/>
          </p:cNvSpPr>
          <p:nvPr>
            <p:ph type="title"/>
          </p:nvPr>
        </p:nvSpPr>
        <p:spPr>
          <a:xfrm>
            <a:off x="709611" y="0"/>
            <a:ext cx="10772775" cy="1658198"/>
          </a:xfrm>
        </p:spPr>
        <p:txBody>
          <a:bodyPr/>
          <a:lstStyle/>
          <a:p>
            <a:pPr algn="ctr"/>
            <a:r>
              <a:rPr lang="en-CA" b="1" dirty="0"/>
              <a:t>Getting famous</a:t>
            </a:r>
          </a:p>
        </p:txBody>
      </p:sp>
      <p:sp>
        <p:nvSpPr>
          <p:cNvPr id="3" name="Content Placeholder 2">
            <a:extLst>
              <a:ext uri="{FF2B5EF4-FFF2-40B4-BE49-F238E27FC236}">
                <a16:creationId xmlns:a16="http://schemas.microsoft.com/office/drawing/2014/main" id="{C1114E29-5B1D-493D-A986-440DF5231CFF}"/>
              </a:ext>
            </a:extLst>
          </p:cNvPr>
          <p:cNvSpPr>
            <a:spLocks noGrp="1"/>
          </p:cNvSpPr>
          <p:nvPr>
            <p:ph idx="1"/>
          </p:nvPr>
        </p:nvSpPr>
        <p:spPr>
          <a:xfrm>
            <a:off x="709611" y="2227897"/>
            <a:ext cx="10496551" cy="2402205"/>
          </a:xfrm>
        </p:spPr>
        <p:txBody>
          <a:bodyPr>
            <a:noAutofit/>
          </a:bodyPr>
          <a:lstStyle/>
          <a:p>
            <a:r>
              <a:rPr lang="en-CA" sz="2800" dirty="0"/>
              <a:t>We already determined which areas are most popular. But how did their popularity changed over time? Which areas are became more famous recently? We will see how the top five areas changed from 2013 to 2015.</a:t>
            </a:r>
          </a:p>
        </p:txBody>
      </p:sp>
    </p:spTree>
    <p:extLst>
      <p:ext uri="{BB962C8B-B14F-4D97-AF65-F5344CB8AC3E}">
        <p14:creationId xmlns:p14="http://schemas.microsoft.com/office/powerpoint/2010/main" val="1263232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B2DED1B-C635-4983-BB10-5961C0F5D9E6}"/>
              </a:ext>
            </a:extLst>
          </p:cNvPr>
          <p:cNvPicPr>
            <a:picLocks noChangeAspect="1"/>
          </p:cNvPicPr>
          <p:nvPr/>
        </p:nvPicPr>
        <p:blipFill>
          <a:blip r:embed="rId2"/>
          <a:stretch>
            <a:fillRect/>
          </a:stretch>
        </p:blipFill>
        <p:spPr>
          <a:xfrm>
            <a:off x="385191" y="487961"/>
            <a:ext cx="3333750" cy="3557978"/>
          </a:xfrm>
          <a:prstGeom prst="rect">
            <a:avLst/>
          </a:prstGeom>
        </p:spPr>
      </p:pic>
      <p:sp>
        <p:nvSpPr>
          <p:cNvPr id="20" name="TextBox 19">
            <a:extLst>
              <a:ext uri="{FF2B5EF4-FFF2-40B4-BE49-F238E27FC236}">
                <a16:creationId xmlns:a16="http://schemas.microsoft.com/office/drawing/2014/main" id="{32661C9D-64E8-470E-AEF4-131AA2963570}"/>
              </a:ext>
            </a:extLst>
          </p:cNvPr>
          <p:cNvSpPr txBox="1"/>
          <p:nvPr/>
        </p:nvSpPr>
        <p:spPr>
          <a:xfrm>
            <a:off x="1700046" y="3981931"/>
            <a:ext cx="704039" cy="400110"/>
          </a:xfrm>
          <a:prstGeom prst="rect">
            <a:avLst/>
          </a:prstGeom>
          <a:noFill/>
        </p:spPr>
        <p:txBody>
          <a:bodyPr wrap="none" rtlCol="0">
            <a:spAutoFit/>
          </a:bodyPr>
          <a:lstStyle/>
          <a:p>
            <a:r>
              <a:rPr lang="en-CA" sz="2000" b="1" dirty="0"/>
              <a:t>2013</a:t>
            </a:r>
          </a:p>
        </p:txBody>
      </p:sp>
      <p:pic>
        <p:nvPicPr>
          <p:cNvPr id="4" name="Picture 3">
            <a:extLst>
              <a:ext uri="{FF2B5EF4-FFF2-40B4-BE49-F238E27FC236}">
                <a16:creationId xmlns:a16="http://schemas.microsoft.com/office/drawing/2014/main" id="{B057BAF9-7DC7-487F-BDE0-C648B78182DF}"/>
              </a:ext>
            </a:extLst>
          </p:cNvPr>
          <p:cNvPicPr>
            <a:picLocks noChangeAspect="1"/>
          </p:cNvPicPr>
          <p:nvPr/>
        </p:nvPicPr>
        <p:blipFill>
          <a:blip r:embed="rId3"/>
          <a:stretch>
            <a:fillRect/>
          </a:stretch>
        </p:blipFill>
        <p:spPr>
          <a:xfrm>
            <a:off x="4429125" y="467223"/>
            <a:ext cx="3333750" cy="3554462"/>
          </a:xfrm>
          <a:prstGeom prst="rect">
            <a:avLst/>
          </a:prstGeom>
        </p:spPr>
      </p:pic>
      <p:sp>
        <p:nvSpPr>
          <p:cNvPr id="5" name="TextBox 4">
            <a:extLst>
              <a:ext uri="{FF2B5EF4-FFF2-40B4-BE49-F238E27FC236}">
                <a16:creationId xmlns:a16="http://schemas.microsoft.com/office/drawing/2014/main" id="{E9B74B87-A0C4-4509-9354-86609649D059}"/>
              </a:ext>
            </a:extLst>
          </p:cNvPr>
          <p:cNvSpPr txBox="1"/>
          <p:nvPr/>
        </p:nvSpPr>
        <p:spPr>
          <a:xfrm>
            <a:off x="5743980" y="3981931"/>
            <a:ext cx="704039" cy="400110"/>
          </a:xfrm>
          <a:prstGeom prst="rect">
            <a:avLst/>
          </a:prstGeom>
          <a:noFill/>
        </p:spPr>
        <p:txBody>
          <a:bodyPr wrap="none" rtlCol="0">
            <a:spAutoFit/>
          </a:bodyPr>
          <a:lstStyle/>
          <a:p>
            <a:r>
              <a:rPr lang="en-CA" sz="2000" b="1" dirty="0"/>
              <a:t>2015</a:t>
            </a:r>
          </a:p>
        </p:txBody>
      </p:sp>
      <p:pic>
        <p:nvPicPr>
          <p:cNvPr id="6" name="Picture 5">
            <a:extLst>
              <a:ext uri="{FF2B5EF4-FFF2-40B4-BE49-F238E27FC236}">
                <a16:creationId xmlns:a16="http://schemas.microsoft.com/office/drawing/2014/main" id="{EB6AF4FB-2120-484B-9A87-B124FE5DF42B}"/>
              </a:ext>
            </a:extLst>
          </p:cNvPr>
          <p:cNvPicPr>
            <a:picLocks noChangeAspect="1"/>
          </p:cNvPicPr>
          <p:nvPr/>
        </p:nvPicPr>
        <p:blipFill>
          <a:blip r:embed="rId4"/>
          <a:stretch>
            <a:fillRect/>
          </a:stretch>
        </p:blipFill>
        <p:spPr>
          <a:xfrm>
            <a:off x="8473059" y="551969"/>
            <a:ext cx="3335300" cy="3493970"/>
          </a:xfrm>
          <a:prstGeom prst="rect">
            <a:avLst/>
          </a:prstGeom>
        </p:spPr>
      </p:pic>
      <p:sp>
        <p:nvSpPr>
          <p:cNvPr id="7" name="TextBox 6">
            <a:extLst>
              <a:ext uri="{FF2B5EF4-FFF2-40B4-BE49-F238E27FC236}">
                <a16:creationId xmlns:a16="http://schemas.microsoft.com/office/drawing/2014/main" id="{AABEE312-E2EB-4E84-9236-AEA8F2E58E8E}"/>
              </a:ext>
            </a:extLst>
          </p:cNvPr>
          <p:cNvSpPr txBox="1"/>
          <p:nvPr/>
        </p:nvSpPr>
        <p:spPr>
          <a:xfrm>
            <a:off x="9789414" y="4021685"/>
            <a:ext cx="704039" cy="400110"/>
          </a:xfrm>
          <a:prstGeom prst="rect">
            <a:avLst/>
          </a:prstGeom>
          <a:noFill/>
        </p:spPr>
        <p:txBody>
          <a:bodyPr wrap="none" rtlCol="0">
            <a:spAutoFit/>
          </a:bodyPr>
          <a:lstStyle/>
          <a:p>
            <a:r>
              <a:rPr lang="en-CA" sz="2000" b="1" dirty="0"/>
              <a:t>2018</a:t>
            </a:r>
          </a:p>
        </p:txBody>
      </p:sp>
      <p:sp>
        <p:nvSpPr>
          <p:cNvPr id="2" name="Rectangle 1">
            <a:extLst>
              <a:ext uri="{FF2B5EF4-FFF2-40B4-BE49-F238E27FC236}">
                <a16:creationId xmlns:a16="http://schemas.microsoft.com/office/drawing/2014/main" id="{27ABE457-4F8E-4C51-BED7-EED108F3B875}"/>
              </a:ext>
            </a:extLst>
          </p:cNvPr>
          <p:cNvSpPr/>
          <p:nvPr/>
        </p:nvSpPr>
        <p:spPr>
          <a:xfrm>
            <a:off x="385191" y="4943779"/>
            <a:ext cx="11423168" cy="1200329"/>
          </a:xfrm>
          <a:prstGeom prst="rect">
            <a:avLst/>
          </a:prstGeom>
        </p:spPr>
        <p:txBody>
          <a:bodyPr wrap="square">
            <a:spAutoFit/>
          </a:bodyPr>
          <a:lstStyle/>
          <a:p>
            <a:r>
              <a:rPr lang="en-CA" sz="2400" dirty="0"/>
              <a:t>We conclude that Midtown South and Koreatown have been becoming increasingly popular in the recent years, with the area around the Union Square keeping its status as the most active. </a:t>
            </a:r>
          </a:p>
        </p:txBody>
      </p:sp>
    </p:spTree>
    <p:extLst>
      <p:ext uri="{BB962C8B-B14F-4D97-AF65-F5344CB8AC3E}">
        <p14:creationId xmlns:p14="http://schemas.microsoft.com/office/powerpoint/2010/main" val="27634729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D1D98A-465C-474A-98D3-D0CCD34C09C2}"/>
              </a:ext>
            </a:extLst>
          </p:cNvPr>
          <p:cNvSpPr/>
          <p:nvPr/>
        </p:nvSpPr>
        <p:spPr>
          <a:xfrm>
            <a:off x="615793" y="324535"/>
            <a:ext cx="7219950" cy="830997"/>
          </a:xfrm>
          <a:prstGeom prst="rect">
            <a:avLst/>
          </a:prstGeom>
        </p:spPr>
        <p:txBody>
          <a:bodyPr wrap="square">
            <a:spAutoFit/>
          </a:bodyPr>
          <a:lstStyle/>
          <a:p>
            <a:r>
              <a:rPr lang="en-CA" sz="2400" dirty="0"/>
              <a:t>To finish the analysis off, we will check where do the young people like to go out in the evening the most.   </a:t>
            </a:r>
          </a:p>
        </p:txBody>
      </p:sp>
      <p:pic>
        <p:nvPicPr>
          <p:cNvPr id="6" name="Picture 5">
            <a:extLst>
              <a:ext uri="{FF2B5EF4-FFF2-40B4-BE49-F238E27FC236}">
                <a16:creationId xmlns:a16="http://schemas.microsoft.com/office/drawing/2014/main" id="{63231D79-804C-4C47-87D1-37AA9C9121C5}"/>
              </a:ext>
            </a:extLst>
          </p:cNvPr>
          <p:cNvPicPr>
            <a:picLocks noChangeAspect="1"/>
          </p:cNvPicPr>
          <p:nvPr/>
        </p:nvPicPr>
        <p:blipFill>
          <a:blip r:embed="rId2"/>
          <a:stretch>
            <a:fillRect/>
          </a:stretch>
        </p:blipFill>
        <p:spPr>
          <a:xfrm>
            <a:off x="615793" y="1554809"/>
            <a:ext cx="6102664" cy="4978656"/>
          </a:xfrm>
          <a:prstGeom prst="rect">
            <a:avLst/>
          </a:prstGeom>
        </p:spPr>
      </p:pic>
      <p:sp>
        <p:nvSpPr>
          <p:cNvPr id="7" name="TextBox 6">
            <a:extLst>
              <a:ext uri="{FF2B5EF4-FFF2-40B4-BE49-F238E27FC236}">
                <a16:creationId xmlns:a16="http://schemas.microsoft.com/office/drawing/2014/main" id="{F07D6A5C-8683-4481-888B-35F4357D73F0}"/>
              </a:ext>
            </a:extLst>
          </p:cNvPr>
          <p:cNvSpPr txBox="1"/>
          <p:nvPr/>
        </p:nvSpPr>
        <p:spPr>
          <a:xfrm>
            <a:off x="1991666" y="6488668"/>
            <a:ext cx="3350917" cy="369332"/>
          </a:xfrm>
          <a:prstGeom prst="rect">
            <a:avLst/>
          </a:prstGeom>
          <a:noFill/>
        </p:spPr>
        <p:txBody>
          <a:bodyPr wrap="none" rtlCol="0">
            <a:spAutoFit/>
          </a:bodyPr>
          <a:lstStyle/>
          <a:p>
            <a:r>
              <a:rPr lang="en-CA" dirty="0"/>
              <a:t>Data from people born after 1994</a:t>
            </a:r>
          </a:p>
        </p:txBody>
      </p:sp>
      <p:sp>
        <p:nvSpPr>
          <p:cNvPr id="8" name="TextBox 7">
            <a:extLst>
              <a:ext uri="{FF2B5EF4-FFF2-40B4-BE49-F238E27FC236}">
                <a16:creationId xmlns:a16="http://schemas.microsoft.com/office/drawing/2014/main" id="{83031DD9-9B55-4FD7-BA6B-8D9DB80FE122}"/>
              </a:ext>
            </a:extLst>
          </p:cNvPr>
          <p:cNvSpPr txBox="1"/>
          <p:nvPr/>
        </p:nvSpPr>
        <p:spPr>
          <a:xfrm>
            <a:off x="6837996" y="2990850"/>
            <a:ext cx="5354004" cy="1569660"/>
          </a:xfrm>
          <a:prstGeom prst="rect">
            <a:avLst/>
          </a:prstGeom>
          <a:noFill/>
        </p:spPr>
        <p:txBody>
          <a:bodyPr wrap="square" rtlCol="0">
            <a:spAutoFit/>
          </a:bodyPr>
          <a:lstStyle/>
          <a:p>
            <a:r>
              <a:rPr lang="en-CA" sz="2400" dirty="0"/>
              <a:t>Area between Union Square, Ukrainian, East and Cooper Village seems to be the most visited by young crowd that goes out after 8pm, until the morning hours. </a:t>
            </a:r>
          </a:p>
        </p:txBody>
      </p:sp>
    </p:spTree>
    <p:extLst>
      <p:ext uri="{BB962C8B-B14F-4D97-AF65-F5344CB8AC3E}">
        <p14:creationId xmlns:p14="http://schemas.microsoft.com/office/powerpoint/2010/main" val="2499226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20AC33-2028-4AAC-AF24-C4C74C0B9BBE}"/>
              </a:ext>
            </a:extLst>
          </p:cNvPr>
          <p:cNvSpPr>
            <a:spLocks noGrp="1"/>
          </p:cNvSpPr>
          <p:nvPr>
            <p:ph type="title"/>
          </p:nvPr>
        </p:nvSpPr>
        <p:spPr>
          <a:xfrm>
            <a:off x="5036438" y="137583"/>
            <a:ext cx="2333625" cy="633942"/>
          </a:xfrm>
        </p:spPr>
        <p:txBody>
          <a:bodyPr>
            <a:noAutofit/>
          </a:bodyPr>
          <a:lstStyle/>
          <a:p>
            <a:r>
              <a:rPr lang="en-CA" sz="3600" b="1" dirty="0"/>
              <a:t>Outro notes</a:t>
            </a:r>
          </a:p>
        </p:txBody>
      </p:sp>
      <p:sp>
        <p:nvSpPr>
          <p:cNvPr id="5" name="Content Placeholder 4">
            <a:extLst>
              <a:ext uri="{FF2B5EF4-FFF2-40B4-BE49-F238E27FC236}">
                <a16:creationId xmlns:a16="http://schemas.microsoft.com/office/drawing/2014/main" id="{7750406A-B94D-4027-B034-19AF46AA712B}"/>
              </a:ext>
            </a:extLst>
          </p:cNvPr>
          <p:cNvSpPr>
            <a:spLocks noGrp="1"/>
          </p:cNvSpPr>
          <p:nvPr>
            <p:ph idx="1"/>
          </p:nvPr>
        </p:nvSpPr>
        <p:spPr>
          <a:xfrm>
            <a:off x="248031" y="771525"/>
            <a:ext cx="11458194" cy="5680287"/>
          </a:xfrm>
        </p:spPr>
        <p:txBody>
          <a:bodyPr>
            <a:normAutofit/>
          </a:bodyPr>
          <a:lstStyle/>
          <a:p>
            <a:pPr marL="0" indent="0">
              <a:buNone/>
            </a:pPr>
            <a:r>
              <a:rPr lang="en-CA" sz="2800" dirty="0"/>
              <a:t>Here I managed to outline some of the ways we can utilise the given dataset and draw insights about the dynamics of life and habits in NYC. One of the possible ways to further explore the dataset is to combine the presented approaches in different ways; we can, for example, explore where people from New Jersey like to go out, or women from Upper East Side like to recreate.</a:t>
            </a:r>
          </a:p>
          <a:p>
            <a:pPr marL="0" indent="0">
              <a:buNone/>
            </a:pPr>
            <a:endParaRPr lang="en-CA" sz="2800" dirty="0"/>
          </a:p>
          <a:p>
            <a:pPr marL="0" indent="0">
              <a:buNone/>
            </a:pPr>
            <a:r>
              <a:rPr lang="en-CA" sz="2800" dirty="0"/>
              <a:t>There are, of course, many other different ways how this dataset could be used, especially if we manage to come across some additional data such is subscriber’s profession, whether they use some other means of transport, and so on. </a:t>
            </a:r>
          </a:p>
        </p:txBody>
      </p:sp>
    </p:spTree>
    <p:extLst>
      <p:ext uri="{BB962C8B-B14F-4D97-AF65-F5344CB8AC3E}">
        <p14:creationId xmlns:p14="http://schemas.microsoft.com/office/powerpoint/2010/main" val="2489644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FB3C57-7059-4A48-8799-4571CF40FDDE}"/>
              </a:ext>
            </a:extLst>
          </p:cNvPr>
          <p:cNvSpPr txBox="1"/>
          <p:nvPr/>
        </p:nvSpPr>
        <p:spPr>
          <a:xfrm>
            <a:off x="295274" y="404616"/>
            <a:ext cx="11601451" cy="584775"/>
          </a:xfrm>
          <a:prstGeom prst="rect">
            <a:avLst/>
          </a:prstGeom>
          <a:noFill/>
        </p:spPr>
        <p:txBody>
          <a:bodyPr wrap="square" rtlCol="0">
            <a:spAutoFit/>
          </a:bodyPr>
          <a:lstStyle/>
          <a:p>
            <a:r>
              <a:rPr lang="en-CA" sz="3200" b="1" dirty="0">
                <a:solidFill>
                  <a:srgbClr val="8FCFDC"/>
                </a:solidFill>
                <a:latin typeface="Calibri" panose="020F0502020204030204" pitchFamily="34" charset="0"/>
                <a:cs typeface="Calibri" panose="020F0502020204030204" pitchFamily="34" charset="0"/>
              </a:rPr>
              <a:t>Question 3: What is the most popular start station and end station?</a:t>
            </a:r>
          </a:p>
        </p:txBody>
      </p:sp>
      <p:grpSp>
        <p:nvGrpSpPr>
          <p:cNvPr id="9" name="Group 8">
            <a:extLst>
              <a:ext uri="{FF2B5EF4-FFF2-40B4-BE49-F238E27FC236}">
                <a16:creationId xmlns:a16="http://schemas.microsoft.com/office/drawing/2014/main" id="{0B8D997B-35F5-4423-A731-12D90DB66FE2}"/>
              </a:ext>
            </a:extLst>
          </p:cNvPr>
          <p:cNvGrpSpPr/>
          <p:nvPr/>
        </p:nvGrpSpPr>
        <p:grpSpPr>
          <a:xfrm>
            <a:off x="295274" y="1124230"/>
            <a:ext cx="11220451" cy="4991645"/>
            <a:chOff x="295274" y="1276994"/>
            <a:chExt cx="11220451" cy="5595480"/>
          </a:xfrm>
        </p:grpSpPr>
        <p:sp>
          <p:nvSpPr>
            <p:cNvPr id="6" name="TextBox 5">
              <a:extLst>
                <a:ext uri="{FF2B5EF4-FFF2-40B4-BE49-F238E27FC236}">
                  <a16:creationId xmlns:a16="http://schemas.microsoft.com/office/drawing/2014/main" id="{2C8A3B1A-500F-4120-8728-CF8FF6D8945F}"/>
                </a:ext>
              </a:extLst>
            </p:cNvPr>
            <p:cNvSpPr txBox="1"/>
            <p:nvPr/>
          </p:nvSpPr>
          <p:spPr>
            <a:xfrm>
              <a:off x="295274" y="1276994"/>
              <a:ext cx="4533901" cy="517512"/>
            </a:xfrm>
            <a:prstGeom prst="rect">
              <a:avLst/>
            </a:prstGeom>
            <a:noFill/>
          </p:spPr>
          <p:txBody>
            <a:bodyPr wrap="square" rtlCol="0">
              <a:spAutoFit/>
            </a:bodyPr>
            <a:lstStyle/>
            <a:p>
              <a:r>
                <a:rPr lang="en-CA" sz="2400" b="1" u="sng" dirty="0"/>
                <a:t>SQL query (for starting stations):</a:t>
              </a:r>
            </a:p>
          </p:txBody>
        </p:sp>
        <p:sp>
          <p:nvSpPr>
            <p:cNvPr id="8" name="Rectangle 7">
              <a:extLst>
                <a:ext uri="{FF2B5EF4-FFF2-40B4-BE49-F238E27FC236}">
                  <a16:creationId xmlns:a16="http://schemas.microsoft.com/office/drawing/2014/main" id="{1CC9493A-D1E9-454D-ACF2-E6FDEC17001D}"/>
                </a:ext>
              </a:extLst>
            </p:cNvPr>
            <p:cNvSpPr/>
            <p:nvPr/>
          </p:nvSpPr>
          <p:spPr>
            <a:xfrm>
              <a:off x="657225" y="2214866"/>
              <a:ext cx="10858500" cy="4657608"/>
            </a:xfrm>
            <a:prstGeom prst="rect">
              <a:avLst/>
            </a:prstGeom>
          </p:spPr>
          <p:txBody>
            <a:bodyPr wrap="square">
              <a:spAutoFit/>
            </a:bodyPr>
            <a:lstStyle/>
            <a:p>
              <a:r>
                <a:rPr lang="en-CA" sz="2400" dirty="0">
                  <a:latin typeface="Consolas" panose="020B0609020204030204" pitchFamily="49" charset="0"/>
                </a:rPr>
                <a:t>SELECT</a:t>
              </a:r>
            </a:p>
            <a:p>
              <a:r>
                <a:rPr lang="en-CA" sz="2400" dirty="0">
                  <a:latin typeface="Consolas" panose="020B0609020204030204" pitchFamily="49" charset="0"/>
                </a:rPr>
                <a:t>	</a:t>
              </a:r>
              <a:r>
                <a:rPr lang="en-CA" sz="2400" dirty="0" err="1">
                  <a:latin typeface="Consolas" panose="020B0609020204030204" pitchFamily="49" charset="0"/>
                </a:rPr>
                <a:t>start_station_name</a:t>
              </a:r>
              <a:r>
                <a:rPr lang="en-CA" sz="2400" dirty="0">
                  <a:latin typeface="Consolas" panose="020B0609020204030204" pitchFamily="49" charset="0"/>
                </a:rPr>
                <a:t>,</a:t>
              </a:r>
            </a:p>
            <a:p>
              <a:r>
                <a:rPr lang="en-CA" sz="2400" dirty="0">
                  <a:latin typeface="Consolas" panose="020B0609020204030204" pitchFamily="49" charset="0"/>
                </a:rPr>
                <a:t>	COUNT(</a:t>
              </a:r>
              <a:r>
                <a:rPr lang="en-CA" sz="2400" dirty="0" err="1">
                  <a:latin typeface="Consolas" panose="020B0609020204030204" pitchFamily="49" charset="0"/>
                </a:rPr>
                <a:t>start_station_id</a:t>
              </a:r>
              <a:r>
                <a:rPr lang="en-CA" sz="2400" dirty="0">
                  <a:latin typeface="Consolas" panose="020B0609020204030204" pitchFamily="49" charset="0"/>
                </a:rPr>
                <a:t>) AS </a:t>
              </a:r>
              <a:r>
                <a:rPr lang="en-CA" sz="2400" dirty="0" err="1">
                  <a:latin typeface="Consolas" panose="020B0609020204030204" pitchFamily="49" charset="0"/>
                </a:rPr>
                <a:t>num_trips_started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start_station_name</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ORDER BY </a:t>
              </a:r>
              <a:r>
                <a:rPr lang="en-CA" sz="2400" dirty="0" err="1">
                  <a:latin typeface="Consolas" panose="020B0609020204030204" pitchFamily="49" charset="0"/>
                </a:rPr>
                <a:t>num_trips_started</a:t>
              </a:r>
              <a:r>
                <a:rPr lang="en-CA" sz="2400" dirty="0">
                  <a:latin typeface="Consolas" panose="020B0609020204030204" pitchFamily="49" charset="0"/>
                </a:rPr>
                <a:t> DESC</a:t>
              </a:r>
            </a:p>
            <a:p>
              <a:endParaRPr lang="en-CA" sz="2400" dirty="0">
                <a:latin typeface="Consolas" panose="020B0609020204030204" pitchFamily="49" charset="0"/>
              </a:endParaRPr>
            </a:p>
            <a:p>
              <a:r>
                <a:rPr lang="en-CA" sz="2400" dirty="0">
                  <a:latin typeface="Consolas" panose="020B0609020204030204" pitchFamily="49" charset="0"/>
                </a:rPr>
                <a:t>LIMIT 10 </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491387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B8D997B-35F5-4423-A731-12D90DB66FE2}"/>
              </a:ext>
            </a:extLst>
          </p:cNvPr>
          <p:cNvGrpSpPr/>
          <p:nvPr/>
        </p:nvGrpSpPr>
        <p:grpSpPr>
          <a:xfrm>
            <a:off x="276223" y="316376"/>
            <a:ext cx="11239502" cy="4834598"/>
            <a:chOff x="295273" y="1115169"/>
            <a:chExt cx="11239502" cy="5419435"/>
          </a:xfrm>
        </p:grpSpPr>
        <p:sp>
          <p:nvSpPr>
            <p:cNvPr id="6" name="TextBox 5">
              <a:extLst>
                <a:ext uri="{FF2B5EF4-FFF2-40B4-BE49-F238E27FC236}">
                  <a16:creationId xmlns:a16="http://schemas.microsoft.com/office/drawing/2014/main" id="{2C8A3B1A-500F-4120-8728-CF8FF6D8945F}"/>
                </a:ext>
              </a:extLst>
            </p:cNvPr>
            <p:cNvSpPr txBox="1"/>
            <p:nvPr/>
          </p:nvSpPr>
          <p:spPr>
            <a:xfrm>
              <a:off x="295273" y="1115169"/>
              <a:ext cx="4533901" cy="517512"/>
            </a:xfrm>
            <a:prstGeom prst="rect">
              <a:avLst/>
            </a:prstGeom>
            <a:noFill/>
          </p:spPr>
          <p:txBody>
            <a:bodyPr wrap="square" rtlCol="0">
              <a:spAutoFit/>
            </a:bodyPr>
            <a:lstStyle/>
            <a:p>
              <a:r>
                <a:rPr lang="en-CA" sz="2400" b="1" u="sng" dirty="0"/>
                <a:t>SQL query (for end stations):</a:t>
              </a:r>
            </a:p>
          </p:txBody>
        </p:sp>
        <p:sp>
          <p:nvSpPr>
            <p:cNvPr id="8" name="Rectangle 7">
              <a:extLst>
                <a:ext uri="{FF2B5EF4-FFF2-40B4-BE49-F238E27FC236}">
                  <a16:creationId xmlns:a16="http://schemas.microsoft.com/office/drawing/2014/main" id="{1CC9493A-D1E9-454D-ACF2-E6FDEC17001D}"/>
                </a:ext>
              </a:extLst>
            </p:cNvPr>
            <p:cNvSpPr/>
            <p:nvPr/>
          </p:nvSpPr>
          <p:spPr>
            <a:xfrm>
              <a:off x="676275" y="1876996"/>
              <a:ext cx="10858500" cy="4657608"/>
            </a:xfrm>
            <a:prstGeom prst="rect">
              <a:avLst/>
            </a:prstGeom>
          </p:spPr>
          <p:txBody>
            <a:bodyPr wrap="square">
              <a:spAutoFit/>
            </a:bodyPr>
            <a:lstStyle/>
            <a:p>
              <a:r>
                <a:rPr lang="en-CA" sz="2400" dirty="0">
                  <a:latin typeface="Consolas" panose="020B0609020204030204" pitchFamily="49" charset="0"/>
                </a:rPr>
                <a:t>SELECT</a:t>
              </a:r>
            </a:p>
            <a:p>
              <a:r>
                <a:rPr lang="en-CA" sz="2400" dirty="0">
                  <a:latin typeface="Consolas" panose="020B0609020204030204" pitchFamily="49" charset="0"/>
                </a:rPr>
                <a:t>	</a:t>
              </a:r>
              <a:r>
                <a:rPr lang="en-CA" sz="2400" dirty="0" err="1">
                  <a:latin typeface="Consolas" panose="020B0609020204030204" pitchFamily="49" charset="0"/>
                </a:rPr>
                <a:t>end_station_name</a:t>
              </a:r>
              <a:r>
                <a:rPr lang="en-CA" sz="2400" dirty="0">
                  <a:latin typeface="Consolas" panose="020B0609020204030204" pitchFamily="49" charset="0"/>
                </a:rPr>
                <a:t>,</a:t>
              </a:r>
            </a:p>
            <a:p>
              <a:r>
                <a:rPr lang="en-CA" sz="2400" dirty="0">
                  <a:latin typeface="Consolas" panose="020B0609020204030204" pitchFamily="49" charset="0"/>
                </a:rPr>
                <a:t>	COUNT(</a:t>
              </a:r>
              <a:r>
                <a:rPr lang="en-CA" sz="2400" dirty="0" err="1">
                  <a:latin typeface="Consolas" panose="020B0609020204030204" pitchFamily="49" charset="0"/>
                </a:rPr>
                <a:t>end_station_id</a:t>
              </a:r>
              <a:r>
                <a:rPr lang="en-CA" sz="2400" dirty="0">
                  <a:latin typeface="Consolas" panose="020B0609020204030204" pitchFamily="49" charset="0"/>
                </a:rPr>
                <a:t>) AS </a:t>
              </a:r>
              <a:r>
                <a:rPr lang="en-CA" sz="2400" dirty="0" err="1">
                  <a:latin typeface="Consolas" panose="020B0609020204030204" pitchFamily="49" charset="0"/>
                </a:rPr>
                <a:t>num_trips_ended</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FROM `</a:t>
              </a:r>
              <a:r>
                <a:rPr lang="en-CA" sz="2400" dirty="0" err="1">
                  <a:latin typeface="Consolas" panose="020B0609020204030204" pitchFamily="49" charset="0"/>
                </a:rPr>
                <a:t>bigquery</a:t>
              </a:r>
              <a:r>
                <a:rPr lang="en-CA" sz="2400" dirty="0">
                  <a:latin typeface="Consolas" panose="020B0609020204030204" pitchFamily="49" charset="0"/>
                </a:rPr>
                <a:t>-public-</a:t>
              </a:r>
              <a:r>
                <a:rPr lang="en-CA" sz="2400" dirty="0" err="1">
                  <a:latin typeface="Consolas" panose="020B0609020204030204" pitchFamily="49" charset="0"/>
                </a:rPr>
                <a:t>data.new_york_citibike.citibike_trips</a:t>
              </a:r>
              <a:r>
                <a:rPr lang="en-CA" sz="2400" dirty="0">
                  <a:latin typeface="Consolas" panose="020B0609020204030204" pitchFamily="49" charset="0"/>
                </a:rPr>
                <a:t>`</a:t>
              </a:r>
            </a:p>
            <a:p>
              <a:endParaRPr lang="en-CA" sz="2400" dirty="0">
                <a:latin typeface="Consolas" panose="020B0609020204030204" pitchFamily="49" charset="0"/>
              </a:endParaRPr>
            </a:p>
            <a:p>
              <a:r>
                <a:rPr lang="en-CA" sz="2400" dirty="0">
                  <a:latin typeface="Consolas" panose="020B0609020204030204" pitchFamily="49" charset="0"/>
                </a:rPr>
                <a:t>GROUP BY </a:t>
              </a:r>
              <a:r>
                <a:rPr lang="en-CA" sz="2400" dirty="0" err="1">
                  <a:latin typeface="Consolas" panose="020B0609020204030204" pitchFamily="49" charset="0"/>
                </a:rPr>
                <a:t>end_station_name</a:t>
              </a:r>
              <a:endParaRPr lang="en-CA" sz="2400" dirty="0">
                <a:latin typeface="Consolas" panose="020B0609020204030204" pitchFamily="49" charset="0"/>
              </a:endParaRPr>
            </a:p>
            <a:p>
              <a:endParaRPr lang="en-CA" sz="2400" dirty="0">
                <a:latin typeface="Consolas" panose="020B0609020204030204" pitchFamily="49" charset="0"/>
              </a:endParaRPr>
            </a:p>
            <a:p>
              <a:r>
                <a:rPr lang="en-CA" sz="2400" dirty="0">
                  <a:latin typeface="Consolas" panose="020B0609020204030204" pitchFamily="49" charset="0"/>
                </a:rPr>
                <a:t>ORDER BY </a:t>
              </a:r>
              <a:r>
                <a:rPr lang="en-CA" sz="2400" dirty="0" err="1">
                  <a:latin typeface="Consolas" panose="020B0609020204030204" pitchFamily="49" charset="0"/>
                </a:rPr>
                <a:t>num_trips_ended</a:t>
              </a:r>
              <a:r>
                <a:rPr lang="en-CA" sz="2400" dirty="0">
                  <a:latin typeface="Consolas" panose="020B0609020204030204" pitchFamily="49" charset="0"/>
                </a:rPr>
                <a:t> DESC</a:t>
              </a:r>
            </a:p>
            <a:p>
              <a:endParaRPr lang="en-CA" sz="2400" dirty="0">
                <a:latin typeface="Consolas" panose="020B0609020204030204" pitchFamily="49" charset="0"/>
              </a:endParaRPr>
            </a:p>
            <a:p>
              <a:r>
                <a:rPr lang="en-CA" sz="2400" dirty="0">
                  <a:latin typeface="Consolas" panose="020B0609020204030204" pitchFamily="49" charset="0"/>
                </a:rPr>
                <a:t>LIMIT 10 </a:t>
              </a:r>
            </a:p>
          </p:txBody>
        </p:sp>
      </p:gr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4292148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8A3B1A-500F-4120-8728-CF8FF6D8945F}"/>
              </a:ext>
            </a:extLst>
          </p:cNvPr>
          <p:cNvSpPr txBox="1"/>
          <p:nvPr/>
        </p:nvSpPr>
        <p:spPr>
          <a:xfrm>
            <a:off x="285367" y="94617"/>
            <a:ext cx="4533901" cy="461665"/>
          </a:xfrm>
          <a:prstGeom prst="rect">
            <a:avLst/>
          </a:prstGeom>
          <a:noFill/>
        </p:spPr>
        <p:txBody>
          <a:bodyPr wrap="square" rtlCol="0">
            <a:spAutoFit/>
          </a:bodyPr>
          <a:lstStyle/>
          <a:p>
            <a:r>
              <a:rPr lang="en-CA" sz="2400" b="1" u="sng" dirty="0"/>
              <a:t>Results and analysis:</a:t>
            </a:r>
          </a:p>
        </p:txBody>
      </p:sp>
      <p:sp>
        <p:nvSpPr>
          <p:cNvPr id="12" name="Rectangle 3">
            <a:extLst>
              <a:ext uri="{FF2B5EF4-FFF2-40B4-BE49-F238E27FC236}">
                <a16:creationId xmlns:a16="http://schemas.microsoft.com/office/drawing/2014/main" id="{4B55105B-7E0C-48BA-965F-E766AD2E1F99}"/>
              </a:ext>
            </a:extLst>
          </p:cNvPr>
          <p:cNvSpPr>
            <a:spLocks noChangeArrowheads="1"/>
          </p:cNvSpPr>
          <p:nvPr/>
        </p:nvSpPr>
        <p:spPr bwMode="auto">
          <a:xfrm>
            <a:off x="676275" y="371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17" name="TextBox 16">
            <a:extLst>
              <a:ext uri="{FF2B5EF4-FFF2-40B4-BE49-F238E27FC236}">
                <a16:creationId xmlns:a16="http://schemas.microsoft.com/office/drawing/2014/main" id="{7FDDCF28-146C-4C16-AA2C-B9633764CC5D}"/>
              </a:ext>
            </a:extLst>
          </p:cNvPr>
          <p:cNvSpPr txBox="1"/>
          <p:nvPr/>
        </p:nvSpPr>
        <p:spPr>
          <a:xfrm>
            <a:off x="408498" y="5228295"/>
            <a:ext cx="11688252" cy="1200329"/>
          </a:xfrm>
          <a:prstGeom prst="rect">
            <a:avLst/>
          </a:prstGeom>
          <a:noFill/>
        </p:spPr>
        <p:txBody>
          <a:bodyPr wrap="square" rtlCol="0">
            <a:spAutoFit/>
          </a:bodyPr>
          <a:lstStyle/>
          <a:p>
            <a:r>
              <a:rPr lang="en-CA" sz="2400" dirty="0">
                <a:latin typeface="+mj-lt"/>
              </a:rPr>
              <a:t>Here we list the most popular start/end stations, along with the number of times a station was used as starting/ending point of a journey. Pershing Square North and E 17 St/Broadway are the most popular stations.</a:t>
            </a:r>
          </a:p>
        </p:txBody>
      </p:sp>
      <p:grpSp>
        <p:nvGrpSpPr>
          <p:cNvPr id="23" name="Group 22">
            <a:extLst>
              <a:ext uri="{FF2B5EF4-FFF2-40B4-BE49-F238E27FC236}">
                <a16:creationId xmlns:a16="http://schemas.microsoft.com/office/drawing/2014/main" id="{74FF5C77-EB4D-4092-B029-FA5AE1CE2FD9}"/>
              </a:ext>
            </a:extLst>
          </p:cNvPr>
          <p:cNvGrpSpPr/>
          <p:nvPr/>
        </p:nvGrpSpPr>
        <p:grpSpPr>
          <a:xfrm>
            <a:off x="676275" y="792782"/>
            <a:ext cx="10827614" cy="3663092"/>
            <a:chOff x="682193" y="1597454"/>
            <a:chExt cx="10827614" cy="3663092"/>
          </a:xfrm>
        </p:grpSpPr>
        <p:sp>
          <p:nvSpPr>
            <p:cNvPr id="15" name="TextBox 14">
              <a:extLst>
                <a:ext uri="{FF2B5EF4-FFF2-40B4-BE49-F238E27FC236}">
                  <a16:creationId xmlns:a16="http://schemas.microsoft.com/office/drawing/2014/main" id="{09E8FA42-29DF-4917-BF38-914B49BFC286}"/>
                </a:ext>
              </a:extLst>
            </p:cNvPr>
            <p:cNvSpPr txBox="1"/>
            <p:nvPr/>
          </p:nvSpPr>
          <p:spPr>
            <a:xfrm>
              <a:off x="7543197" y="4862856"/>
              <a:ext cx="3966610" cy="397690"/>
            </a:xfrm>
            <a:prstGeom prst="rect">
              <a:avLst/>
            </a:prstGeom>
            <a:noFill/>
          </p:spPr>
          <p:txBody>
            <a:bodyPr wrap="square" rtlCol="0">
              <a:spAutoFit/>
            </a:bodyPr>
            <a:lstStyle/>
            <a:p>
              <a:r>
                <a:rPr lang="en-CA" b="1" dirty="0">
                  <a:latin typeface="Calibri" panose="020F0502020204030204" pitchFamily="34" charset="0"/>
                  <a:cs typeface="Calibri" panose="020F0502020204030204" pitchFamily="34" charset="0"/>
                </a:rPr>
                <a:t>Top 10 most popular end stations</a:t>
              </a:r>
            </a:p>
          </p:txBody>
        </p:sp>
        <p:grpSp>
          <p:nvGrpSpPr>
            <p:cNvPr id="22" name="Group 21">
              <a:extLst>
                <a:ext uri="{FF2B5EF4-FFF2-40B4-BE49-F238E27FC236}">
                  <a16:creationId xmlns:a16="http://schemas.microsoft.com/office/drawing/2014/main" id="{9DFC8027-90EF-429C-95D2-7A92F77718C1}"/>
                </a:ext>
              </a:extLst>
            </p:cNvPr>
            <p:cNvGrpSpPr/>
            <p:nvPr/>
          </p:nvGrpSpPr>
          <p:grpSpPr>
            <a:xfrm>
              <a:off x="682193" y="1597454"/>
              <a:ext cx="4622420" cy="3663092"/>
              <a:chOff x="682193" y="1597454"/>
              <a:chExt cx="4622420" cy="3663092"/>
            </a:xfrm>
          </p:grpSpPr>
          <p:sp>
            <p:nvSpPr>
              <p:cNvPr id="10" name="TextBox 9">
                <a:extLst>
                  <a:ext uri="{FF2B5EF4-FFF2-40B4-BE49-F238E27FC236}">
                    <a16:creationId xmlns:a16="http://schemas.microsoft.com/office/drawing/2014/main" id="{4AED0DEA-32BF-44F6-91A8-897C8E6CCFE1}"/>
                  </a:ext>
                </a:extLst>
              </p:cNvPr>
              <p:cNvSpPr txBox="1"/>
              <p:nvPr/>
            </p:nvSpPr>
            <p:spPr>
              <a:xfrm>
                <a:off x="1152973" y="4862856"/>
                <a:ext cx="3966610" cy="397690"/>
              </a:xfrm>
              <a:prstGeom prst="rect">
                <a:avLst/>
              </a:prstGeom>
              <a:noFill/>
            </p:spPr>
            <p:txBody>
              <a:bodyPr wrap="square" rtlCol="0">
                <a:spAutoFit/>
              </a:bodyPr>
              <a:lstStyle/>
              <a:p>
                <a:r>
                  <a:rPr lang="en-CA" b="1" dirty="0">
                    <a:latin typeface="Calibri" panose="020F0502020204030204" pitchFamily="34" charset="0"/>
                    <a:cs typeface="Calibri" panose="020F0502020204030204" pitchFamily="34" charset="0"/>
                  </a:rPr>
                  <a:t>Top 10 most popular starting stations</a:t>
                </a:r>
              </a:p>
            </p:txBody>
          </p:sp>
          <p:graphicFrame>
            <p:nvGraphicFramePr>
              <p:cNvPr id="20" name="Object 19">
                <a:extLst>
                  <a:ext uri="{FF2B5EF4-FFF2-40B4-BE49-F238E27FC236}">
                    <a16:creationId xmlns:a16="http://schemas.microsoft.com/office/drawing/2014/main" id="{15CFC743-07AD-4F35-A9A5-7374E208B296}"/>
                  </a:ext>
                </a:extLst>
              </p:cNvPr>
              <p:cNvGraphicFramePr>
                <a:graphicFrameLocks noChangeAspect="1"/>
              </p:cNvGraphicFramePr>
              <p:nvPr>
                <p:extLst>
                  <p:ext uri="{D42A27DB-BD31-4B8C-83A1-F6EECF244321}">
                    <p14:modId xmlns:p14="http://schemas.microsoft.com/office/powerpoint/2010/main" val="3540510200"/>
                  </p:ext>
                </p:extLst>
              </p:nvPr>
            </p:nvGraphicFramePr>
            <p:xfrm>
              <a:off x="682193" y="1597454"/>
              <a:ext cx="4622420" cy="3250932"/>
            </p:xfrm>
            <a:graphic>
              <a:graphicData uri="http://schemas.openxmlformats.org/presentationml/2006/ole">
                <mc:AlternateContent xmlns:mc="http://schemas.openxmlformats.org/markup-compatibility/2006">
                  <mc:Choice xmlns:v="urn:schemas-microsoft-com:vml" Requires="v">
                    <p:oleObj spid="_x0000_s2175" name="Worksheet" r:id="rId3" imgW="2889172" imgH="2032046" progId="Excel.Sheet.12">
                      <p:embed/>
                    </p:oleObj>
                  </mc:Choice>
                  <mc:Fallback>
                    <p:oleObj name="Worksheet" r:id="rId3" imgW="2889172" imgH="2032046" progId="Excel.Sheet.12">
                      <p:embed/>
                      <p:pic>
                        <p:nvPicPr>
                          <p:cNvPr id="0" name=""/>
                          <p:cNvPicPr/>
                          <p:nvPr/>
                        </p:nvPicPr>
                        <p:blipFill>
                          <a:blip r:embed="rId4"/>
                          <a:stretch>
                            <a:fillRect/>
                          </a:stretch>
                        </p:blipFill>
                        <p:spPr>
                          <a:xfrm>
                            <a:off x="682193" y="1597454"/>
                            <a:ext cx="4622420" cy="3250932"/>
                          </a:xfrm>
                          <a:prstGeom prst="rect">
                            <a:avLst/>
                          </a:prstGeom>
                        </p:spPr>
                      </p:pic>
                    </p:oleObj>
                  </mc:Fallback>
                </mc:AlternateContent>
              </a:graphicData>
            </a:graphic>
          </p:graphicFrame>
        </p:grpSp>
        <p:graphicFrame>
          <p:nvGraphicFramePr>
            <p:cNvPr id="21" name="Object 20">
              <a:extLst>
                <a:ext uri="{FF2B5EF4-FFF2-40B4-BE49-F238E27FC236}">
                  <a16:creationId xmlns:a16="http://schemas.microsoft.com/office/drawing/2014/main" id="{25C43BB0-20E4-43A5-8F84-B8E50FD11535}"/>
                </a:ext>
              </a:extLst>
            </p:cNvPr>
            <p:cNvGraphicFramePr>
              <a:graphicFrameLocks noChangeAspect="1"/>
            </p:cNvGraphicFramePr>
            <p:nvPr>
              <p:extLst>
                <p:ext uri="{D42A27DB-BD31-4B8C-83A1-F6EECF244321}">
                  <p14:modId xmlns:p14="http://schemas.microsoft.com/office/powerpoint/2010/main" val="3436347887"/>
                </p:ext>
              </p:extLst>
            </p:nvPr>
          </p:nvGraphicFramePr>
          <p:xfrm>
            <a:off x="6887389" y="1603380"/>
            <a:ext cx="4622418" cy="3250931"/>
          </p:xfrm>
          <a:graphic>
            <a:graphicData uri="http://schemas.openxmlformats.org/presentationml/2006/ole">
              <mc:AlternateContent xmlns:mc="http://schemas.openxmlformats.org/markup-compatibility/2006">
                <mc:Choice xmlns:v="urn:schemas-microsoft-com:vml" Requires="v">
                  <p:oleObj spid="_x0000_s2176" name="Worksheet" r:id="rId5" imgW="2889172" imgH="2032046" progId="Excel.Sheet.12">
                    <p:embed/>
                  </p:oleObj>
                </mc:Choice>
                <mc:Fallback>
                  <p:oleObj name="Worksheet" r:id="rId5" imgW="2889172" imgH="2032046" progId="Excel.Sheet.12">
                    <p:embed/>
                    <p:pic>
                      <p:nvPicPr>
                        <p:cNvPr id="0" name=""/>
                        <p:cNvPicPr/>
                        <p:nvPr/>
                      </p:nvPicPr>
                      <p:blipFill>
                        <a:blip r:embed="rId6"/>
                        <a:stretch>
                          <a:fillRect/>
                        </a:stretch>
                      </p:blipFill>
                      <p:spPr>
                        <a:xfrm>
                          <a:off x="6887389" y="1603380"/>
                          <a:ext cx="4622418" cy="3250931"/>
                        </a:xfrm>
                        <a:prstGeom prst="rect">
                          <a:avLst/>
                        </a:prstGeom>
                      </p:spPr>
                    </p:pic>
                  </p:oleObj>
                </mc:Fallback>
              </mc:AlternateContent>
            </a:graphicData>
          </a:graphic>
        </p:graphicFrame>
      </p:grpSp>
    </p:spTree>
    <p:extLst>
      <p:ext uri="{BB962C8B-B14F-4D97-AF65-F5344CB8AC3E}">
        <p14:creationId xmlns:p14="http://schemas.microsoft.com/office/powerpoint/2010/main" val="199771292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lnDef>
      <a:spPr>
        <a:ln>
          <a:solidFill>
            <a:schemeClr val="accent1"/>
          </a:solidFill>
          <a:headEnd type="none" w="med" len="med"/>
          <a:tailEnd type="arrow" w="med" len="med"/>
        </a:ln>
      </a:spPr>
      <a:bodyPr/>
      <a:lstStyle/>
      <a:style>
        <a:lnRef idx="0">
          <a:scrgbClr r="0" g="0" b="0"/>
        </a:lnRef>
        <a:fillRef idx="0">
          <a:scrgbClr r="0" g="0" b="0"/>
        </a:fillRef>
        <a:effectRef idx="0">
          <a:scrgbClr r="0" g="0" b="0"/>
        </a:effectRef>
        <a:fontRef idx="minor">
          <a:schemeClr val="tx1"/>
        </a:fontRef>
      </a:style>
    </a:lnDef>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TM03457491[[fn=Metropolitan]]</Template>
  <TotalTime>3325</TotalTime>
  <Words>4001</Words>
  <Application>Microsoft Office PowerPoint</Application>
  <PresentationFormat>Widescreen</PresentationFormat>
  <Paragraphs>341</Paragraphs>
  <Slides>67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3" baseType="lpstr">
      <vt:lpstr>Arial</vt:lpstr>
      <vt:lpstr>Calibri</vt:lpstr>
      <vt:lpstr>Calibri (Body)</vt:lpstr>
      <vt:lpstr>Consolas</vt:lpstr>
      <vt:lpstr>Metropolitan</vt:lpstr>
      <vt:lpstr>Worksheet</vt:lpstr>
      <vt:lpstr>Citibike Dataset Analysis</vt:lpstr>
      <vt:lpstr>Intro notes</vt:lpstr>
      <vt:lpstr>Intro notes</vt:lpstr>
      <vt:lpstr>Task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2</vt:lpstr>
      <vt:lpstr>PowerPoint Presentation</vt:lpstr>
      <vt:lpstr>NYC top areas</vt:lpstr>
      <vt:lpstr>PowerPoint Presentation</vt:lpstr>
      <vt:lpstr>PowerPoint Presentation</vt:lpstr>
      <vt:lpstr>PowerPoint Presentation</vt:lpstr>
      <vt:lpstr>Autumn in New York</vt:lpstr>
      <vt:lpstr>PowerPoint Presentation</vt:lpstr>
      <vt:lpstr>PowerPoint Presentation</vt:lpstr>
      <vt:lpstr>PowerPoint Presentation</vt:lpstr>
      <vt:lpstr>PowerPoint Presentation</vt:lpstr>
      <vt:lpstr>PowerPoint Presentation</vt:lpstr>
      <vt:lpstr>PowerPoint Presentation</vt:lpstr>
      <vt:lpstr>Celebration time</vt:lpstr>
      <vt:lpstr>PowerPoint Presentation</vt:lpstr>
      <vt:lpstr>PowerPoint Presentation</vt:lpstr>
      <vt:lpstr>PowerPoint Presentation</vt:lpstr>
      <vt:lpstr>PowerPoint Presentation</vt:lpstr>
      <vt:lpstr>NY ‘round the clock</vt:lpstr>
      <vt:lpstr>PowerPoint Presentation</vt:lpstr>
      <vt:lpstr>PowerPoint Presentation</vt:lpstr>
      <vt:lpstr>PowerPoint Presentation</vt:lpstr>
      <vt:lpstr>NYC ≠ Manhattan </vt:lpstr>
      <vt:lpstr>PowerPoint Presentation</vt:lpstr>
      <vt:lpstr>PowerPoint Presentation</vt:lpstr>
      <vt:lpstr>Upper West Side Story</vt:lpstr>
      <vt:lpstr>PowerPoint Presentation</vt:lpstr>
      <vt:lpstr>PowerPoint Presentation</vt:lpstr>
      <vt:lpstr>Getting famous</vt:lpstr>
      <vt:lpstr>PowerPoint Presentation</vt:lpstr>
      <vt:lpstr>PowerPoint Presentation</vt:lpstr>
      <vt:lpstr>Outro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rhghsryhnru</dc:title>
  <dc:creator>alegzander</dc:creator>
  <cp:lastModifiedBy>alegzander</cp:lastModifiedBy>
  <cp:revision>151</cp:revision>
  <dcterms:created xsi:type="dcterms:W3CDTF">2020-02-23T18:57:12Z</dcterms:created>
  <dcterms:modified xsi:type="dcterms:W3CDTF">2020-02-27T12:53:05Z</dcterms:modified>
</cp:coreProperties>
</file>